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7"/>
  </p:notesMasterIdLst>
  <p:handoutMasterIdLst>
    <p:handoutMasterId r:id="rId48"/>
  </p:handoutMasterIdLst>
  <p:sldIdLst>
    <p:sldId id="256" r:id="rId2"/>
    <p:sldId id="275" r:id="rId3"/>
    <p:sldId id="268" r:id="rId4"/>
    <p:sldId id="273" r:id="rId5"/>
    <p:sldId id="271" r:id="rId6"/>
    <p:sldId id="279" r:id="rId7"/>
    <p:sldId id="280" r:id="rId8"/>
    <p:sldId id="289" r:id="rId9"/>
    <p:sldId id="266" r:id="rId10"/>
    <p:sldId id="288" r:id="rId11"/>
    <p:sldId id="267" r:id="rId12"/>
    <p:sldId id="261" r:id="rId13"/>
    <p:sldId id="269" r:id="rId14"/>
    <p:sldId id="272" r:id="rId15"/>
    <p:sldId id="281" r:id="rId16"/>
    <p:sldId id="257" r:id="rId17"/>
    <p:sldId id="258" r:id="rId18"/>
    <p:sldId id="276" r:id="rId19"/>
    <p:sldId id="274" r:id="rId20"/>
    <p:sldId id="308" r:id="rId21"/>
    <p:sldId id="260" r:id="rId22"/>
    <p:sldId id="292" r:id="rId23"/>
    <p:sldId id="299" r:id="rId24"/>
    <p:sldId id="300" r:id="rId25"/>
    <p:sldId id="293" r:id="rId26"/>
    <p:sldId id="294" r:id="rId27"/>
    <p:sldId id="295" r:id="rId28"/>
    <p:sldId id="296" r:id="rId29"/>
    <p:sldId id="297" r:id="rId30"/>
    <p:sldId id="298" r:id="rId31"/>
    <p:sldId id="301" r:id="rId32"/>
    <p:sldId id="305" r:id="rId33"/>
    <p:sldId id="306" r:id="rId34"/>
    <p:sldId id="307" r:id="rId35"/>
    <p:sldId id="263" r:id="rId36"/>
    <p:sldId id="264" r:id="rId37"/>
    <p:sldId id="282" r:id="rId38"/>
    <p:sldId id="265" r:id="rId39"/>
    <p:sldId id="290" r:id="rId40"/>
    <p:sldId id="291" r:id="rId41"/>
    <p:sldId id="284" r:id="rId42"/>
    <p:sldId id="259" r:id="rId43"/>
    <p:sldId id="283" r:id="rId44"/>
    <p:sldId id="277" r:id="rId45"/>
    <p:sldId id="309" r:id="rId4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9467" autoAdjust="0"/>
  </p:normalViewPr>
  <p:slideViewPr>
    <p:cSldViewPr>
      <p:cViewPr>
        <p:scale>
          <a:sx n="80" d="100"/>
          <a:sy n="80" d="100"/>
        </p:scale>
        <p:origin x="-86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609C5CB-837D-468F-ADD1-37F5232C4D24}" type="datetimeFigureOut">
              <a:rPr lang="en-US" smtClean="0"/>
              <a:t>5/24/2012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9D90371-EA63-4414-B06B-16ECA8374DF6}" type="slidenum">
              <a:rPr lang="en-US" smtClean="0"/>
              <a:t>‹#›</a:t>
            </a:fld>
            <a:endParaRPr lang="en-US"/>
          </a:p>
        </p:txBody>
      </p:sp>
    </p:spTree>
    <p:extLst>
      <p:ext uri="{BB962C8B-B14F-4D97-AF65-F5344CB8AC3E}">
        <p14:creationId xmlns:p14="http://schemas.microsoft.com/office/powerpoint/2010/main" val="3535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437A454-56D4-42C1-A216-B31521ED1B26}" type="datetimeFigureOut">
              <a:rPr lang="en-US" smtClean="0"/>
              <a:t>5/24/2012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C7F218D-89D8-4DBF-AFC4-98D4FE8A7DA1}" type="slidenum">
              <a:rPr lang="en-US" smtClean="0"/>
              <a:t>‹#›</a:t>
            </a:fld>
            <a:endParaRPr lang="en-US"/>
          </a:p>
        </p:txBody>
      </p:sp>
    </p:spTree>
    <p:extLst>
      <p:ext uri="{BB962C8B-B14F-4D97-AF65-F5344CB8AC3E}">
        <p14:creationId xmlns:p14="http://schemas.microsoft.com/office/powerpoint/2010/main" val="139129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1</a:t>
            </a:fld>
            <a:endParaRPr lang="en-US"/>
          </a:p>
        </p:txBody>
      </p:sp>
    </p:spTree>
    <p:extLst>
      <p:ext uri="{BB962C8B-B14F-4D97-AF65-F5344CB8AC3E}">
        <p14:creationId xmlns:p14="http://schemas.microsoft.com/office/powerpoint/2010/main" val="353698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10</a:t>
            </a:fld>
            <a:endParaRPr lang="en-US"/>
          </a:p>
        </p:txBody>
      </p:sp>
    </p:spTree>
    <p:extLst>
      <p:ext uri="{BB962C8B-B14F-4D97-AF65-F5344CB8AC3E}">
        <p14:creationId xmlns:p14="http://schemas.microsoft.com/office/powerpoint/2010/main" val="253361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11</a:t>
            </a:fld>
            <a:endParaRPr lang="en-US"/>
          </a:p>
        </p:txBody>
      </p:sp>
    </p:spTree>
    <p:extLst>
      <p:ext uri="{BB962C8B-B14F-4D97-AF65-F5344CB8AC3E}">
        <p14:creationId xmlns:p14="http://schemas.microsoft.com/office/powerpoint/2010/main" val="3658128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Ipads</a:t>
            </a:r>
            <a:r>
              <a:rPr lang="en-US" sz="1200" b="1" kern="1200" dirty="0" smtClean="0">
                <a:solidFill>
                  <a:schemeClr val="tx1"/>
                </a:solidFill>
                <a:effectLst/>
                <a:latin typeface="+mn-lt"/>
                <a:ea typeface="+mn-ea"/>
                <a:cs typeface="+mn-cs"/>
              </a:rPr>
              <a:t> well used -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From a classroom management standpoint, I'd like to minimize the "getting ready" period of the class by having specific guidelines for entry. Each student will be assigned a specific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 which they can pick up from the charging station (or rack until I get a charging station). Luckily, the instant on aspect of the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 will be a significant improvement over classes that use a mobile lab of computers. In fact, I don't believe there is a need to power down at all and the units should have sufficient power to work throughout the school day without recharging (We'll see how this goes - an overnight or cycled charge may be sufficient at the end of the day.)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Protected and Respected -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Since each student will be assigned a specific device, I expect them to take some sense of "ownership" over the device. I'll expect each student to "polish" the screen before they put the device away (purchase some eye-glass cloths at the dollar store) and I'll encourage them to observe clean hands policies always. Each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 will have a case but not we're not sure what type. We'll also invest in screen protectors for each especially since it's likely they will be going into the lab... It may even make sense to buy a few of the waterproof cases for lab use.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Integrate to the Learning Process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My hope is that we can move to becoming a paperless classroom. Notes, worksheets, tests, reports should all be delivered electronically and eventually, I hope to move to an electronic book. I understand that there will be a learning curve for the students who have not yet used an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 or the specific apps we'll employ. It's important, however, that this process be as painless as possible, therefore, the plan is to introduce the most used apps one at a time. I expect on the note-taking front, that I'll ask students to have a paper notebook ready along with the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 I really don't want to interrupt a content lesson with questions like "how do I get rid of this text box?" or "where is the highlighter tool?" One or two days of practice with the app and then the "app questions" need to be held for the end of class or individual work time. This may be unrealistic, we'll see.</a:t>
            </a:r>
            <a:endParaRPr lang="en-US" dirty="0"/>
          </a:p>
        </p:txBody>
      </p:sp>
      <p:sp>
        <p:nvSpPr>
          <p:cNvPr id="4" name="Slide Number Placeholder 3"/>
          <p:cNvSpPr>
            <a:spLocks noGrp="1"/>
          </p:cNvSpPr>
          <p:nvPr>
            <p:ph type="sldNum" sz="quarter" idx="10"/>
          </p:nvPr>
        </p:nvSpPr>
        <p:spPr/>
        <p:txBody>
          <a:bodyPr/>
          <a:lstStyle/>
          <a:p>
            <a:fld id="{9C7F218D-89D8-4DBF-AFC4-98D4FE8A7DA1}" type="slidenum">
              <a:rPr lang="en-US" smtClean="0"/>
              <a:t>12</a:t>
            </a:fld>
            <a:endParaRPr lang="en-US"/>
          </a:p>
        </p:txBody>
      </p:sp>
    </p:spTree>
    <p:extLst>
      <p:ext uri="{BB962C8B-B14F-4D97-AF65-F5344CB8AC3E}">
        <p14:creationId xmlns:p14="http://schemas.microsoft.com/office/powerpoint/2010/main" val="1254505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13</a:t>
            </a:fld>
            <a:endParaRPr lang="en-US"/>
          </a:p>
        </p:txBody>
      </p:sp>
    </p:spTree>
    <p:extLst>
      <p:ext uri="{BB962C8B-B14F-4D97-AF65-F5344CB8AC3E}">
        <p14:creationId xmlns:p14="http://schemas.microsoft.com/office/powerpoint/2010/main" val="1100428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14</a:t>
            </a:fld>
            <a:endParaRPr lang="en-US"/>
          </a:p>
        </p:txBody>
      </p:sp>
    </p:spTree>
    <p:extLst>
      <p:ext uri="{BB962C8B-B14F-4D97-AF65-F5344CB8AC3E}">
        <p14:creationId xmlns:p14="http://schemas.microsoft.com/office/powerpoint/2010/main" val="2001950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15</a:t>
            </a:fld>
            <a:endParaRPr lang="en-US"/>
          </a:p>
        </p:txBody>
      </p:sp>
    </p:spTree>
    <p:extLst>
      <p:ext uri="{BB962C8B-B14F-4D97-AF65-F5344CB8AC3E}">
        <p14:creationId xmlns:p14="http://schemas.microsoft.com/office/powerpoint/2010/main" val="671699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16</a:t>
            </a:fld>
            <a:endParaRPr lang="en-US"/>
          </a:p>
        </p:txBody>
      </p:sp>
    </p:spTree>
    <p:extLst>
      <p:ext uri="{BB962C8B-B14F-4D97-AF65-F5344CB8AC3E}">
        <p14:creationId xmlns:p14="http://schemas.microsoft.com/office/powerpoint/2010/main" val="3171822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17</a:t>
            </a:fld>
            <a:endParaRPr lang="en-US"/>
          </a:p>
        </p:txBody>
      </p:sp>
    </p:spTree>
    <p:extLst>
      <p:ext uri="{BB962C8B-B14F-4D97-AF65-F5344CB8AC3E}">
        <p14:creationId xmlns:p14="http://schemas.microsoft.com/office/powerpoint/2010/main" val="713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18</a:t>
            </a:fld>
            <a:endParaRPr lang="en-US"/>
          </a:p>
        </p:txBody>
      </p:sp>
    </p:spTree>
    <p:extLst>
      <p:ext uri="{BB962C8B-B14F-4D97-AF65-F5344CB8AC3E}">
        <p14:creationId xmlns:p14="http://schemas.microsoft.com/office/powerpoint/2010/main" val="2904005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19</a:t>
            </a:fld>
            <a:endParaRPr lang="en-US"/>
          </a:p>
        </p:txBody>
      </p:sp>
    </p:spTree>
    <p:extLst>
      <p:ext uri="{BB962C8B-B14F-4D97-AF65-F5344CB8AC3E}">
        <p14:creationId xmlns:p14="http://schemas.microsoft.com/office/powerpoint/2010/main" val="400644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2</a:t>
            </a:fld>
            <a:endParaRPr lang="en-US"/>
          </a:p>
        </p:txBody>
      </p:sp>
    </p:spTree>
    <p:extLst>
      <p:ext uri="{BB962C8B-B14F-4D97-AF65-F5344CB8AC3E}">
        <p14:creationId xmlns:p14="http://schemas.microsoft.com/office/powerpoint/2010/main" val="270054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21</a:t>
            </a:fld>
            <a:endParaRPr lang="en-US"/>
          </a:p>
        </p:txBody>
      </p:sp>
    </p:spTree>
    <p:extLst>
      <p:ext uri="{BB962C8B-B14F-4D97-AF65-F5344CB8AC3E}">
        <p14:creationId xmlns:p14="http://schemas.microsoft.com/office/powerpoint/2010/main" val="554565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35</a:t>
            </a:fld>
            <a:endParaRPr lang="en-US"/>
          </a:p>
        </p:txBody>
      </p:sp>
    </p:spTree>
    <p:extLst>
      <p:ext uri="{BB962C8B-B14F-4D97-AF65-F5344CB8AC3E}">
        <p14:creationId xmlns:p14="http://schemas.microsoft.com/office/powerpoint/2010/main" val="483178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36</a:t>
            </a:fld>
            <a:endParaRPr lang="en-US"/>
          </a:p>
        </p:txBody>
      </p:sp>
    </p:spTree>
    <p:extLst>
      <p:ext uri="{BB962C8B-B14F-4D97-AF65-F5344CB8AC3E}">
        <p14:creationId xmlns:p14="http://schemas.microsoft.com/office/powerpoint/2010/main" val="2336697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37</a:t>
            </a:fld>
            <a:endParaRPr lang="en-US"/>
          </a:p>
        </p:txBody>
      </p:sp>
    </p:spTree>
    <p:extLst>
      <p:ext uri="{BB962C8B-B14F-4D97-AF65-F5344CB8AC3E}">
        <p14:creationId xmlns:p14="http://schemas.microsoft.com/office/powerpoint/2010/main" val="1580331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38</a:t>
            </a:fld>
            <a:endParaRPr lang="en-US"/>
          </a:p>
        </p:txBody>
      </p:sp>
    </p:spTree>
    <p:extLst>
      <p:ext uri="{BB962C8B-B14F-4D97-AF65-F5344CB8AC3E}">
        <p14:creationId xmlns:p14="http://schemas.microsoft.com/office/powerpoint/2010/main" val="4071174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41</a:t>
            </a:fld>
            <a:endParaRPr lang="en-US"/>
          </a:p>
        </p:txBody>
      </p:sp>
    </p:spTree>
    <p:extLst>
      <p:ext uri="{BB962C8B-B14F-4D97-AF65-F5344CB8AC3E}">
        <p14:creationId xmlns:p14="http://schemas.microsoft.com/office/powerpoint/2010/main" val="725156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42</a:t>
            </a:fld>
            <a:endParaRPr lang="en-US"/>
          </a:p>
        </p:txBody>
      </p:sp>
    </p:spTree>
    <p:extLst>
      <p:ext uri="{BB962C8B-B14F-4D97-AF65-F5344CB8AC3E}">
        <p14:creationId xmlns:p14="http://schemas.microsoft.com/office/powerpoint/2010/main" val="3523417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43</a:t>
            </a:fld>
            <a:endParaRPr lang="en-US"/>
          </a:p>
        </p:txBody>
      </p:sp>
    </p:spTree>
    <p:extLst>
      <p:ext uri="{BB962C8B-B14F-4D97-AF65-F5344CB8AC3E}">
        <p14:creationId xmlns:p14="http://schemas.microsoft.com/office/powerpoint/2010/main" val="2894671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44</a:t>
            </a:fld>
            <a:endParaRPr lang="en-US"/>
          </a:p>
        </p:txBody>
      </p:sp>
    </p:spTree>
    <p:extLst>
      <p:ext uri="{BB962C8B-B14F-4D97-AF65-F5344CB8AC3E}">
        <p14:creationId xmlns:p14="http://schemas.microsoft.com/office/powerpoint/2010/main" val="187633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3</a:t>
            </a:fld>
            <a:endParaRPr lang="en-US"/>
          </a:p>
        </p:txBody>
      </p:sp>
    </p:spTree>
    <p:extLst>
      <p:ext uri="{BB962C8B-B14F-4D97-AF65-F5344CB8AC3E}">
        <p14:creationId xmlns:p14="http://schemas.microsoft.com/office/powerpoint/2010/main" val="205477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4</a:t>
            </a:fld>
            <a:endParaRPr lang="en-US"/>
          </a:p>
        </p:txBody>
      </p:sp>
    </p:spTree>
    <p:extLst>
      <p:ext uri="{BB962C8B-B14F-4D97-AF65-F5344CB8AC3E}">
        <p14:creationId xmlns:p14="http://schemas.microsoft.com/office/powerpoint/2010/main" val="24642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5</a:t>
            </a:fld>
            <a:endParaRPr lang="en-US"/>
          </a:p>
        </p:txBody>
      </p:sp>
    </p:spTree>
    <p:extLst>
      <p:ext uri="{BB962C8B-B14F-4D97-AF65-F5344CB8AC3E}">
        <p14:creationId xmlns:p14="http://schemas.microsoft.com/office/powerpoint/2010/main" val="127770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6</a:t>
            </a:fld>
            <a:endParaRPr lang="en-US"/>
          </a:p>
        </p:txBody>
      </p:sp>
    </p:spTree>
    <p:extLst>
      <p:ext uri="{BB962C8B-B14F-4D97-AF65-F5344CB8AC3E}">
        <p14:creationId xmlns:p14="http://schemas.microsoft.com/office/powerpoint/2010/main" val="34647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7</a:t>
            </a:fld>
            <a:endParaRPr lang="en-US"/>
          </a:p>
        </p:txBody>
      </p:sp>
    </p:spTree>
    <p:extLst>
      <p:ext uri="{BB962C8B-B14F-4D97-AF65-F5344CB8AC3E}">
        <p14:creationId xmlns:p14="http://schemas.microsoft.com/office/powerpoint/2010/main" val="8541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8</a:t>
            </a:fld>
            <a:endParaRPr lang="en-US"/>
          </a:p>
        </p:txBody>
      </p:sp>
    </p:spTree>
    <p:extLst>
      <p:ext uri="{BB962C8B-B14F-4D97-AF65-F5344CB8AC3E}">
        <p14:creationId xmlns:p14="http://schemas.microsoft.com/office/powerpoint/2010/main" val="188815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7F218D-89D8-4DBF-AFC4-98D4FE8A7DA1}" type="slidenum">
              <a:rPr lang="en-US" smtClean="0"/>
              <a:t>9</a:t>
            </a:fld>
            <a:endParaRPr lang="en-US"/>
          </a:p>
        </p:txBody>
      </p:sp>
    </p:spTree>
    <p:extLst>
      <p:ext uri="{BB962C8B-B14F-4D97-AF65-F5344CB8AC3E}">
        <p14:creationId xmlns:p14="http://schemas.microsoft.com/office/powerpoint/2010/main" val="32585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35825D-5969-44F0-87C0-C4A2E0990231}" type="datetimeFigureOut">
              <a:rPr lang="en-US" smtClean="0"/>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01CB-3328-4EE6-87BD-0AA7BE54F58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5825D-5969-44F0-87C0-C4A2E0990231}" type="datetimeFigureOut">
              <a:rPr lang="en-US" smtClean="0"/>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01CB-3328-4EE6-87BD-0AA7BE54F58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835825D-5969-44F0-87C0-C4A2E0990231}" type="datetimeFigureOut">
              <a:rPr lang="en-US" smtClean="0"/>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01CB-3328-4EE6-87BD-0AA7BE54F58D}"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35825D-5969-44F0-87C0-C4A2E0990231}" type="datetimeFigureOut">
              <a:rPr lang="en-US" smtClean="0"/>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01CB-3328-4EE6-87BD-0AA7BE54F58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5825D-5969-44F0-87C0-C4A2E0990231}" type="datetimeFigureOut">
              <a:rPr lang="en-US" smtClean="0"/>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A01CB-3328-4EE6-87BD-0AA7BE54F58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835825D-5969-44F0-87C0-C4A2E0990231}" type="datetimeFigureOut">
              <a:rPr lang="en-US" smtClean="0"/>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A01CB-3328-4EE6-87BD-0AA7BE54F58D}"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35825D-5969-44F0-87C0-C4A2E0990231}" type="datetimeFigureOut">
              <a:rPr lang="en-US" smtClean="0"/>
              <a:t>5/24/2012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A01CB-3328-4EE6-87BD-0AA7BE54F58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35825D-5969-44F0-87C0-C4A2E0990231}" type="datetimeFigureOut">
              <a:rPr lang="en-US" smtClean="0"/>
              <a:t>5/24/2012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A01CB-3328-4EE6-87BD-0AA7BE54F58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835825D-5969-44F0-87C0-C4A2E0990231}" type="datetimeFigureOut">
              <a:rPr lang="en-US" smtClean="0"/>
              <a:t>5/24/2012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A01CB-3328-4EE6-87BD-0AA7BE54F58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835825D-5969-44F0-87C0-C4A2E0990231}" type="datetimeFigureOut">
              <a:rPr lang="en-US" smtClean="0"/>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A01CB-3328-4EE6-87BD-0AA7BE54F58D}"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5825D-5969-44F0-87C0-C4A2E0990231}" type="datetimeFigureOut">
              <a:rPr lang="en-US" smtClean="0"/>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A01CB-3328-4EE6-87BD-0AA7BE54F58D}"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835825D-5969-44F0-87C0-C4A2E0990231}" type="datetimeFigureOut">
              <a:rPr lang="en-US" smtClean="0"/>
              <a:t>5/24/2012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95A01CB-3328-4EE6-87BD-0AA7BE54F58D}"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nbiBCx5rii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XnWAhFcDPr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vimeo.com/channels/animalproje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tiffanyabner.weebly.com/" TargetMode="External"/><Relationship Id="rId2" Type="http://schemas.openxmlformats.org/officeDocument/2006/relationships/hyperlink" Target="https://www.teachingchannel.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hyperlink" Target="http://plasq.com/comictouch"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hyperlink" Target="http://rubistar.4teachers.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tabner@greenlandsd.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effectLst>
                  <a:outerShdw blurRad="38100" dist="38100" dir="2700000" algn="tl">
                    <a:srgbClr val="000000">
                      <a:alpha val="43137"/>
                    </a:srgbClr>
                  </a:outerShdw>
                </a:effectLst>
              </a:rPr>
              <a:t>iPad2</a:t>
            </a:r>
            <a:endParaRPr lang="en-US" sz="7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403601"/>
            <a:ext cx="6400800" cy="2158999"/>
          </a:xfrm>
        </p:spPr>
        <p:txBody>
          <a:bodyPr>
            <a:normAutofit/>
          </a:bodyPr>
          <a:lstStyle/>
          <a:p>
            <a:r>
              <a:rPr lang="en-US" sz="2400" b="1" dirty="0" smtClean="0"/>
              <a:t>Basic Tips and Tricks &amp;</a:t>
            </a:r>
          </a:p>
          <a:p>
            <a:r>
              <a:rPr lang="en-US" sz="2400" b="1" dirty="0" smtClean="0"/>
              <a:t>Project Based Learning</a:t>
            </a:r>
          </a:p>
          <a:p>
            <a:endParaRPr lang="en-US" dirty="0" smtClean="0"/>
          </a:p>
          <a:p>
            <a:endParaRPr lang="en-US" dirty="0"/>
          </a:p>
          <a:p>
            <a:r>
              <a:rPr lang="en-US" dirty="0" smtClean="0"/>
              <a:t>Tiffany </a:t>
            </a:r>
            <a:r>
              <a:rPr lang="en-US" dirty="0" err="1" smtClean="0"/>
              <a:t>Abner</a:t>
            </a:r>
            <a:endParaRPr lang="en-US" dirty="0" smtClean="0"/>
          </a:p>
          <a:p>
            <a:endParaRPr lang="en-US" dirty="0"/>
          </a:p>
        </p:txBody>
      </p:sp>
    </p:spTree>
    <p:extLst>
      <p:ext uri="{BB962C8B-B14F-4D97-AF65-F5344CB8AC3E}">
        <p14:creationId xmlns:p14="http://schemas.microsoft.com/office/powerpoint/2010/main" val="26119416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0"/>
            <a:ext cx="8763000" cy="4419600"/>
          </a:xfrm>
        </p:spPr>
        <p:txBody>
          <a:bodyPr>
            <a:normAutofit/>
          </a:bodyPr>
          <a:lstStyle/>
          <a:p>
            <a:r>
              <a:rPr lang="en-US" b="1" dirty="0" smtClean="0">
                <a:solidFill>
                  <a:srgbClr val="00B050"/>
                </a:solidFill>
              </a:rPr>
              <a:t>Type </a:t>
            </a:r>
            <a:r>
              <a:rPr lang="en-US" b="1" dirty="0">
                <a:solidFill>
                  <a:srgbClr val="00B050"/>
                </a:solidFill>
              </a:rPr>
              <a:t>Faster with Double Spaces</a:t>
            </a:r>
          </a:p>
          <a:p>
            <a:pPr lvl="1"/>
            <a:r>
              <a:rPr lang="en-US" dirty="0">
                <a:solidFill>
                  <a:srgbClr val="00B050"/>
                </a:solidFill>
              </a:rPr>
              <a:t>Instead of typing a period at the end of each sentence, just double-tap the space bar. </a:t>
            </a:r>
          </a:p>
          <a:p>
            <a:pPr lvl="1"/>
            <a:r>
              <a:rPr lang="en-US" dirty="0">
                <a:solidFill>
                  <a:srgbClr val="00B050"/>
                </a:solidFill>
              </a:rPr>
              <a:t>It will enter a period followed by a space. Works on the iPhone, and even Android devices. </a:t>
            </a:r>
          </a:p>
          <a:p>
            <a:r>
              <a:rPr lang="en-US" b="1" dirty="0">
                <a:solidFill>
                  <a:srgbClr val="7030A0"/>
                </a:solidFill>
              </a:rPr>
              <a:t>Rearrange Your Application Icons</a:t>
            </a:r>
          </a:p>
          <a:p>
            <a:pPr lvl="1"/>
            <a:r>
              <a:rPr lang="en-US" dirty="0">
                <a:solidFill>
                  <a:srgbClr val="7030A0"/>
                </a:solidFill>
              </a:rPr>
              <a:t>Tap and hold any application icon until they start to “Shake.” </a:t>
            </a:r>
          </a:p>
          <a:p>
            <a:pPr lvl="1"/>
            <a:r>
              <a:rPr lang="en-US" dirty="0">
                <a:solidFill>
                  <a:srgbClr val="7030A0"/>
                </a:solidFill>
              </a:rPr>
              <a:t>When they are shaking then tap and hold and drag the application to where you want </a:t>
            </a:r>
            <a:r>
              <a:rPr lang="en-US" dirty="0" smtClean="0">
                <a:solidFill>
                  <a:srgbClr val="7030A0"/>
                </a:solidFill>
              </a:rPr>
              <a:t>it</a:t>
            </a:r>
          </a:p>
          <a:p>
            <a:r>
              <a:rPr lang="en-US" dirty="0" smtClean="0">
                <a:solidFill>
                  <a:srgbClr val="00B050"/>
                </a:solidFill>
              </a:rPr>
              <a:t>Split Keyboard</a:t>
            </a:r>
            <a:endParaRPr lang="en-US" dirty="0">
              <a:solidFill>
                <a:srgbClr val="00B050"/>
              </a:solidFill>
            </a:endParaRPr>
          </a:p>
          <a:p>
            <a:endParaRPr lang="en-US" dirty="0"/>
          </a:p>
        </p:txBody>
      </p:sp>
      <p:sp>
        <p:nvSpPr>
          <p:cNvPr id="3" name="Title 2"/>
          <p:cNvSpPr>
            <a:spLocks noGrp="1"/>
          </p:cNvSpPr>
          <p:nvPr>
            <p:ph type="title"/>
          </p:nvPr>
        </p:nvSpPr>
        <p:spPr/>
        <p:txBody>
          <a:bodyPr/>
          <a:lstStyle/>
          <a:p>
            <a:r>
              <a:rPr lang="en-US" dirty="0" err="1"/>
              <a:t>iPad</a:t>
            </a:r>
            <a:r>
              <a:rPr lang="en-US" dirty="0"/>
              <a:t> tips and </a:t>
            </a:r>
            <a:r>
              <a:rPr lang="en-US" dirty="0" smtClean="0"/>
              <a:t>Tricks 2</a:t>
            </a:r>
            <a:endParaRPr lang="en-US" dirty="0"/>
          </a:p>
        </p:txBody>
      </p:sp>
    </p:spTree>
    <p:extLst>
      <p:ext uri="{BB962C8B-B14F-4D97-AF65-F5344CB8AC3E}">
        <p14:creationId xmlns:p14="http://schemas.microsoft.com/office/powerpoint/2010/main" val="13435348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228600" y="2209800"/>
            <a:ext cx="8762999" cy="4648199"/>
          </a:xfrm>
        </p:spPr>
        <p:txBody>
          <a:bodyPr>
            <a:normAutofit/>
          </a:bodyPr>
          <a:lstStyle/>
          <a:p>
            <a:r>
              <a:rPr lang="en-US" b="1" dirty="0" smtClean="0">
                <a:solidFill>
                  <a:srgbClr val="00B050"/>
                </a:solidFill>
              </a:rPr>
              <a:t>Create </a:t>
            </a:r>
            <a:r>
              <a:rPr lang="en-US" b="1" dirty="0">
                <a:solidFill>
                  <a:srgbClr val="00B050"/>
                </a:solidFill>
              </a:rPr>
              <a:t>Folders on your </a:t>
            </a:r>
            <a:r>
              <a:rPr lang="en-US" b="1" dirty="0" err="1">
                <a:solidFill>
                  <a:srgbClr val="00B050"/>
                </a:solidFill>
              </a:rPr>
              <a:t>iPad</a:t>
            </a:r>
            <a:endParaRPr lang="en-US" b="1" dirty="0">
              <a:solidFill>
                <a:srgbClr val="00B050"/>
              </a:solidFill>
            </a:endParaRPr>
          </a:p>
          <a:p>
            <a:pPr lvl="1"/>
            <a:r>
              <a:rPr lang="en-US" dirty="0">
                <a:solidFill>
                  <a:srgbClr val="00B050"/>
                </a:solidFill>
              </a:rPr>
              <a:t>Tap and hold any application icon until they start to “Shake.” </a:t>
            </a:r>
            <a:endParaRPr lang="en-US" dirty="0" smtClean="0">
              <a:solidFill>
                <a:srgbClr val="00B050"/>
              </a:solidFill>
            </a:endParaRPr>
          </a:p>
          <a:p>
            <a:pPr lvl="1"/>
            <a:r>
              <a:rPr lang="en-US" dirty="0" smtClean="0">
                <a:solidFill>
                  <a:srgbClr val="00B050"/>
                </a:solidFill>
              </a:rPr>
              <a:t>When </a:t>
            </a:r>
            <a:r>
              <a:rPr lang="en-US" dirty="0">
                <a:solidFill>
                  <a:srgbClr val="00B050"/>
                </a:solidFill>
              </a:rPr>
              <a:t>they are shaking then tap and hold and drag the application </a:t>
            </a:r>
            <a:r>
              <a:rPr lang="en-US" dirty="0" smtClean="0">
                <a:solidFill>
                  <a:srgbClr val="00B050"/>
                </a:solidFill>
              </a:rPr>
              <a:t>on top of another application that will be in the same folder</a:t>
            </a:r>
          </a:p>
          <a:p>
            <a:r>
              <a:rPr lang="en-US" b="1" dirty="0">
                <a:solidFill>
                  <a:srgbClr val="002060"/>
                </a:solidFill>
              </a:rPr>
              <a:t>To Close open apps</a:t>
            </a:r>
          </a:p>
          <a:p>
            <a:pPr lvl="1"/>
            <a:r>
              <a:rPr lang="en-US" dirty="0">
                <a:solidFill>
                  <a:srgbClr val="002060"/>
                </a:solidFill>
              </a:rPr>
              <a:t>Double tap the home button quickly</a:t>
            </a:r>
          </a:p>
          <a:p>
            <a:pPr lvl="1"/>
            <a:r>
              <a:rPr lang="en-US" dirty="0">
                <a:solidFill>
                  <a:srgbClr val="002060"/>
                </a:solidFill>
              </a:rPr>
              <a:t>Hold your finger down on an app until a rid circle with a white minus sign appears</a:t>
            </a:r>
          </a:p>
          <a:p>
            <a:endParaRPr lang="en-US" b="1" dirty="0" smtClean="0"/>
          </a:p>
          <a:p>
            <a:endParaRPr lang="en-US" dirty="0">
              <a:solidFill>
                <a:srgbClr val="00B050"/>
              </a:solidFill>
            </a:endParaRPr>
          </a:p>
          <a:p>
            <a:pPr lvl="1"/>
            <a:endParaRPr lang="en-US" dirty="0"/>
          </a:p>
          <a:p>
            <a:endParaRPr lang="en-US" dirty="0"/>
          </a:p>
        </p:txBody>
      </p:sp>
      <p:sp>
        <p:nvSpPr>
          <p:cNvPr id="6" name="Title 5"/>
          <p:cNvSpPr>
            <a:spLocks noGrp="1"/>
          </p:cNvSpPr>
          <p:nvPr>
            <p:ph type="title"/>
          </p:nvPr>
        </p:nvSpPr>
        <p:spPr/>
        <p:txBody>
          <a:bodyPr/>
          <a:lstStyle/>
          <a:p>
            <a:r>
              <a:rPr lang="en-US" dirty="0" err="1" smtClean="0"/>
              <a:t>iPad</a:t>
            </a:r>
            <a:r>
              <a:rPr lang="en-US" dirty="0" smtClean="0"/>
              <a:t> Tips and Tricks 3</a:t>
            </a:r>
            <a:endParaRPr lang="en-US" dirty="0"/>
          </a:p>
        </p:txBody>
      </p:sp>
    </p:spTree>
    <p:extLst>
      <p:ext uri="{BB962C8B-B14F-4D97-AF65-F5344CB8AC3E}">
        <p14:creationId xmlns:p14="http://schemas.microsoft.com/office/powerpoint/2010/main" val="12065226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52728"/>
          </a:xfrm>
        </p:spPr>
        <p:txBody>
          <a:bodyPr>
            <a:normAutofit fontScale="90000"/>
          </a:bodyPr>
          <a:lstStyle/>
          <a:p>
            <a:r>
              <a:rPr lang="en-US" dirty="0" smtClean="0"/>
              <a:t>Tiffany’s Classroom: Dos and Don’ts</a:t>
            </a:r>
            <a:endParaRPr lang="en-US" dirty="0"/>
          </a:p>
        </p:txBody>
      </p:sp>
      <p:sp>
        <p:nvSpPr>
          <p:cNvPr id="4" name="Text Placeholder 3"/>
          <p:cNvSpPr>
            <a:spLocks noGrp="1"/>
          </p:cNvSpPr>
          <p:nvPr>
            <p:ph type="body" idx="1"/>
          </p:nvPr>
        </p:nvSpPr>
        <p:spPr>
          <a:xfrm>
            <a:off x="228600" y="1646238"/>
            <a:ext cx="4343400" cy="639762"/>
          </a:xfrm>
        </p:spPr>
        <p:txBody>
          <a:bodyPr>
            <a:normAutofit fontScale="92500" lnSpcReduction="10000"/>
          </a:bodyPr>
          <a:lstStyle/>
          <a:p>
            <a:r>
              <a:rPr lang="en-US" sz="4000" b="1" u="sng" dirty="0" smtClean="0">
                <a:solidFill>
                  <a:srgbClr val="00B050"/>
                </a:solidFill>
                <a:effectLst>
                  <a:outerShdw blurRad="38100" dist="38100" dir="2700000" algn="tl">
                    <a:srgbClr val="000000">
                      <a:alpha val="43137"/>
                    </a:srgbClr>
                  </a:outerShdw>
                </a:effectLst>
              </a:rPr>
              <a:t>Do</a:t>
            </a:r>
            <a:endParaRPr lang="en-US" b="1" u="sng"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a:xfrm>
            <a:off x="381000" y="2133600"/>
            <a:ext cx="4724400" cy="4876800"/>
          </a:xfrm>
        </p:spPr>
        <p:txBody>
          <a:bodyPr>
            <a:normAutofit fontScale="77500" lnSpcReduction="20000"/>
          </a:bodyPr>
          <a:lstStyle/>
          <a:p>
            <a:pPr>
              <a:buFont typeface="Symbol" pitchFamily="18" charset="2"/>
              <a:buChar char=""/>
            </a:pPr>
            <a:r>
              <a:rPr lang="en-US" sz="3200" dirty="0" smtClean="0"/>
              <a:t>DO: Assign student(s) to a specific </a:t>
            </a:r>
            <a:r>
              <a:rPr lang="en-US" sz="3200" dirty="0" err="1" smtClean="0"/>
              <a:t>iPad</a:t>
            </a:r>
            <a:r>
              <a:rPr lang="en-US" sz="3200" dirty="0" smtClean="0"/>
              <a:t> for each time of use and keep track of it on a spreadsheet </a:t>
            </a:r>
            <a:r>
              <a:rPr lang="en-US" sz="2300" dirty="0" smtClean="0"/>
              <a:t>(included in your package)</a:t>
            </a:r>
            <a:endParaRPr lang="en-US" sz="3200" dirty="0" smtClean="0"/>
          </a:p>
          <a:p>
            <a:pPr lvl="1">
              <a:buFont typeface="Symbol" pitchFamily="18" charset="2"/>
              <a:buChar char=""/>
            </a:pPr>
            <a:r>
              <a:rPr lang="en-US" sz="2600" dirty="0" smtClean="0">
                <a:solidFill>
                  <a:srgbClr val="00B050"/>
                </a:solidFill>
              </a:rPr>
              <a:t>Easy to see which student damaged the </a:t>
            </a:r>
            <a:r>
              <a:rPr lang="en-US" sz="2600" dirty="0" err="1" smtClean="0">
                <a:solidFill>
                  <a:srgbClr val="00B050"/>
                </a:solidFill>
              </a:rPr>
              <a:t>ipad</a:t>
            </a:r>
            <a:endParaRPr lang="en-US" sz="2600" dirty="0" smtClean="0">
              <a:solidFill>
                <a:srgbClr val="00B050"/>
              </a:solidFill>
            </a:endParaRPr>
          </a:p>
          <a:p>
            <a:pPr lvl="1">
              <a:buFont typeface="Symbol" pitchFamily="18" charset="2"/>
              <a:buChar char=""/>
            </a:pPr>
            <a:r>
              <a:rPr lang="en-US" sz="2600" dirty="0" smtClean="0">
                <a:solidFill>
                  <a:srgbClr val="00B050"/>
                </a:solidFill>
              </a:rPr>
              <a:t>Responsible for wiping off screen and putting back in correct position</a:t>
            </a:r>
          </a:p>
          <a:p>
            <a:pPr lvl="1">
              <a:buFont typeface="Symbol" pitchFamily="18" charset="2"/>
              <a:buChar char=""/>
            </a:pPr>
            <a:r>
              <a:rPr lang="en-US" sz="2600" dirty="0" smtClean="0">
                <a:solidFill>
                  <a:srgbClr val="00B050"/>
                </a:solidFill>
              </a:rPr>
              <a:t>Responsible for restoring all default settings on the check-in list</a:t>
            </a:r>
          </a:p>
          <a:p>
            <a:pPr lvl="1">
              <a:buFont typeface="Symbol" pitchFamily="18" charset="2"/>
              <a:buChar char=""/>
            </a:pPr>
            <a:r>
              <a:rPr lang="en-US" sz="2600" dirty="0" smtClean="0">
                <a:solidFill>
                  <a:srgbClr val="00B050"/>
                </a:solidFill>
              </a:rPr>
              <a:t>Easier to track an e-mail</a:t>
            </a:r>
          </a:p>
          <a:p>
            <a:pPr>
              <a:buFont typeface="Symbol" pitchFamily="18" charset="2"/>
              <a:buChar char=""/>
            </a:pPr>
            <a:r>
              <a:rPr lang="en-US" sz="3200" dirty="0" smtClean="0"/>
              <a:t>Each student create their own </a:t>
            </a:r>
            <a:r>
              <a:rPr lang="en-US" sz="3200" b="1" u="sng" dirty="0" smtClean="0">
                <a:effectLst>
                  <a:outerShdw blurRad="38100" dist="38100" dir="2700000" algn="tl">
                    <a:srgbClr val="000000">
                      <a:alpha val="43137"/>
                    </a:srgbClr>
                  </a:outerShdw>
                </a:effectLst>
              </a:rPr>
              <a:t>g-mail</a:t>
            </a:r>
            <a:r>
              <a:rPr lang="en-US" sz="3200" dirty="0" smtClean="0"/>
              <a:t> account to have a backup of their work to email work out to</a:t>
            </a:r>
          </a:p>
          <a:p>
            <a:endParaRPr lang="en-US" dirty="0" smtClean="0"/>
          </a:p>
          <a:p>
            <a:endParaRPr lang="en-US" dirty="0"/>
          </a:p>
        </p:txBody>
      </p:sp>
      <p:sp>
        <p:nvSpPr>
          <p:cNvPr id="5" name="Text Placeholder 4"/>
          <p:cNvSpPr>
            <a:spLocks noGrp="1"/>
          </p:cNvSpPr>
          <p:nvPr>
            <p:ph type="body" sz="quarter" idx="3"/>
          </p:nvPr>
        </p:nvSpPr>
        <p:spPr>
          <a:xfrm>
            <a:off x="4724400" y="1905000"/>
            <a:ext cx="3822192" cy="639762"/>
          </a:xfrm>
        </p:spPr>
        <p:txBody>
          <a:bodyPr>
            <a:noAutofit/>
          </a:bodyPr>
          <a:lstStyle/>
          <a:p>
            <a:r>
              <a:rPr lang="en-US" sz="3700" b="1" u="sng" dirty="0">
                <a:solidFill>
                  <a:srgbClr val="FF0000"/>
                </a:solidFill>
                <a:effectLst>
                  <a:outerShdw blurRad="38100" dist="38100" dir="2700000" algn="tl">
                    <a:srgbClr val="000000">
                      <a:alpha val="43137"/>
                    </a:srgbClr>
                  </a:outerShdw>
                </a:effectLst>
              </a:rPr>
              <a:t>Don’t</a:t>
            </a:r>
          </a:p>
        </p:txBody>
      </p:sp>
      <p:sp>
        <p:nvSpPr>
          <p:cNvPr id="6" name="Content Placeholder 5"/>
          <p:cNvSpPr>
            <a:spLocks noGrp="1"/>
          </p:cNvSpPr>
          <p:nvPr>
            <p:ph sz="quarter" idx="4"/>
          </p:nvPr>
        </p:nvSpPr>
        <p:spPr>
          <a:xfrm>
            <a:off x="5105400" y="2514600"/>
            <a:ext cx="3886199" cy="4114800"/>
          </a:xfrm>
        </p:spPr>
        <p:txBody>
          <a:bodyPr/>
          <a:lstStyle/>
          <a:p>
            <a:pPr>
              <a:buFont typeface="Symbol" pitchFamily="18" charset="2"/>
              <a:buChar char=""/>
            </a:pPr>
            <a:r>
              <a:rPr lang="en-US" sz="2800" dirty="0"/>
              <a:t>No personal information </a:t>
            </a:r>
            <a:r>
              <a:rPr lang="en-US" sz="2800" dirty="0" smtClean="0"/>
              <a:t>EVER!</a:t>
            </a:r>
            <a:endParaRPr lang="en-US" sz="2800" dirty="0"/>
          </a:p>
          <a:p>
            <a:pPr lvl="1">
              <a:buFont typeface="Symbol" pitchFamily="18" charset="2"/>
              <a:buChar char=""/>
            </a:pPr>
            <a:r>
              <a:rPr lang="en-US" sz="2800" dirty="0" err="1"/>
              <a:t>i</a:t>
            </a:r>
            <a:r>
              <a:rPr lang="en-US" sz="2800" dirty="0" err="1" smtClean="0"/>
              <a:t>tunes</a:t>
            </a:r>
            <a:r>
              <a:rPr lang="en-US" sz="2800" dirty="0" smtClean="0"/>
              <a:t> account</a:t>
            </a:r>
            <a:endParaRPr lang="en-US" sz="2800" dirty="0"/>
          </a:p>
          <a:p>
            <a:pPr lvl="1">
              <a:buFont typeface="Symbol" pitchFamily="18" charset="2"/>
              <a:buChar char=""/>
            </a:pPr>
            <a:r>
              <a:rPr lang="en-US" sz="2800" dirty="0"/>
              <a:t>E-mail</a:t>
            </a:r>
          </a:p>
          <a:p>
            <a:pPr>
              <a:buFont typeface="Symbol" pitchFamily="18" charset="2"/>
              <a:buChar char=""/>
            </a:pPr>
            <a:r>
              <a:rPr lang="en-US" sz="2800" dirty="0"/>
              <a:t>No e-mailing unless teacher requests it</a:t>
            </a:r>
          </a:p>
          <a:p>
            <a:endParaRPr lang="en-US" dirty="0"/>
          </a:p>
        </p:txBody>
      </p:sp>
    </p:spTree>
    <p:extLst>
      <p:ext uri="{BB962C8B-B14F-4D97-AF65-F5344CB8AC3E}">
        <p14:creationId xmlns:p14="http://schemas.microsoft.com/office/powerpoint/2010/main" val="3577038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75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75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75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75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362200"/>
            <a:ext cx="8610599" cy="4191000"/>
          </a:xfrm>
        </p:spPr>
        <p:txBody>
          <a:bodyPr/>
          <a:lstStyle/>
          <a:p>
            <a:r>
              <a:rPr lang="en-US" b="1" u="sng" dirty="0" smtClean="0"/>
              <a:t>Individual</a:t>
            </a:r>
            <a:r>
              <a:rPr lang="en-US" dirty="0" smtClean="0"/>
              <a:t> (1 </a:t>
            </a:r>
            <a:r>
              <a:rPr lang="en-US" dirty="0" err="1" smtClean="0"/>
              <a:t>iPad</a:t>
            </a:r>
            <a:r>
              <a:rPr lang="en-US" dirty="0" smtClean="0"/>
              <a:t>) </a:t>
            </a:r>
          </a:p>
          <a:p>
            <a:pPr lvl="1"/>
            <a:r>
              <a:rPr lang="en-US" dirty="0" smtClean="0"/>
              <a:t>to take home to prepare or look for apps to download for a lesson</a:t>
            </a:r>
          </a:p>
          <a:p>
            <a:pPr lvl="1"/>
            <a:r>
              <a:rPr lang="en-US" dirty="0" smtClean="0"/>
              <a:t>Cannot check just 1 out during school hours for you to use in class</a:t>
            </a:r>
          </a:p>
          <a:p>
            <a:r>
              <a:rPr lang="en-US" b="1" u="sng" dirty="0" smtClean="0"/>
              <a:t>Class</a:t>
            </a:r>
            <a:r>
              <a:rPr lang="en-US" dirty="0" smtClean="0"/>
              <a:t> (All 15 </a:t>
            </a:r>
            <a:r>
              <a:rPr lang="en-US" dirty="0" err="1" smtClean="0"/>
              <a:t>iPads</a:t>
            </a:r>
            <a:r>
              <a:rPr lang="en-US" dirty="0" smtClean="0"/>
              <a:t>)</a:t>
            </a:r>
          </a:p>
          <a:p>
            <a:pPr lvl="1"/>
            <a:r>
              <a:rPr lang="en-US" dirty="0" smtClean="0"/>
              <a:t>Prepare far in advance and put your name on the calendar</a:t>
            </a:r>
          </a:p>
          <a:p>
            <a:pPr lvl="1"/>
            <a:r>
              <a:rPr lang="en-US" dirty="0" smtClean="0"/>
              <a:t>It is VERY important to follow the cart check in list</a:t>
            </a:r>
          </a:p>
          <a:p>
            <a:pPr lvl="1"/>
            <a:endParaRPr lang="en-US" dirty="0"/>
          </a:p>
          <a:p>
            <a:pPr lvl="1"/>
            <a:endParaRPr lang="en-US" dirty="0" smtClean="0"/>
          </a:p>
          <a:p>
            <a:pPr marL="301943" lvl="1" indent="0" algn="ctr">
              <a:buNone/>
            </a:pPr>
            <a:r>
              <a:rPr lang="en-US" b="1" dirty="0" smtClean="0">
                <a:solidFill>
                  <a:srgbClr val="FF0000"/>
                </a:solidFill>
                <a:effectLst>
                  <a:outerShdw blurRad="38100" dist="38100" dir="2700000" algn="tl">
                    <a:srgbClr val="000000">
                      <a:alpha val="43137"/>
                    </a:srgbClr>
                  </a:outerShdw>
                </a:effectLst>
              </a:rPr>
              <a:t>FAILURE TO FOLLOW THE CART POLICY COULD RESULT IN LOSS OF PRIVILAGES USING THE CART</a:t>
            </a:r>
          </a:p>
          <a:p>
            <a:pPr lvl="1"/>
            <a:endParaRPr lang="en-US" dirty="0" smtClean="0"/>
          </a:p>
          <a:p>
            <a:pPr lvl="1"/>
            <a:endParaRPr lang="en-US" dirty="0" smtClean="0"/>
          </a:p>
          <a:p>
            <a:pPr marL="0" indent="0">
              <a:buNone/>
            </a:pPr>
            <a:endParaRPr lang="en-US" dirty="0"/>
          </a:p>
        </p:txBody>
      </p:sp>
      <p:sp>
        <p:nvSpPr>
          <p:cNvPr id="3" name="Title 2"/>
          <p:cNvSpPr>
            <a:spLocks noGrp="1"/>
          </p:cNvSpPr>
          <p:nvPr>
            <p:ph type="title"/>
          </p:nvPr>
        </p:nvSpPr>
        <p:spPr/>
        <p:txBody>
          <a:bodyPr>
            <a:normAutofit/>
          </a:bodyPr>
          <a:lstStyle/>
          <a:p>
            <a:r>
              <a:rPr lang="en-US" dirty="0" err="1" smtClean="0"/>
              <a:t>iPad</a:t>
            </a:r>
            <a:r>
              <a:rPr lang="en-US" dirty="0" smtClean="0"/>
              <a:t> Cart Policy</a:t>
            </a:r>
            <a:br>
              <a:rPr lang="en-US" dirty="0" smtClean="0"/>
            </a:br>
            <a:r>
              <a:rPr lang="en-US" sz="2000" dirty="0" smtClean="0"/>
              <a:t>included in your package</a:t>
            </a:r>
            <a:endParaRPr lang="en-US" dirty="0"/>
          </a:p>
        </p:txBody>
      </p:sp>
    </p:spTree>
    <p:extLst>
      <p:ext uri="{BB962C8B-B14F-4D97-AF65-F5344CB8AC3E}">
        <p14:creationId xmlns:p14="http://schemas.microsoft.com/office/powerpoint/2010/main" val="18136990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8" end="8"/>
                                            </p:txEl>
                                          </p:spTgt>
                                        </p:tgtEl>
                                        <p:attrNameLst>
                                          <p:attrName>r</p:attrName>
                                        </p:attrNameLst>
                                      </p:cBhvr>
                                    </p:animRot>
                                    <p:animRot by="-240000">
                                      <p:cBhvr>
                                        <p:cTn id="7" dur="200" fill="hold">
                                          <p:stCondLst>
                                            <p:cond delay="200"/>
                                          </p:stCondLst>
                                        </p:cTn>
                                        <p:tgtEl>
                                          <p:spTgt spid="2">
                                            <p:txEl>
                                              <p:pRg st="8" end="8"/>
                                            </p:txEl>
                                          </p:spTgt>
                                        </p:tgtEl>
                                        <p:attrNameLst>
                                          <p:attrName>r</p:attrName>
                                        </p:attrNameLst>
                                      </p:cBhvr>
                                    </p:animRot>
                                    <p:animRot by="240000">
                                      <p:cBhvr>
                                        <p:cTn id="8" dur="200" fill="hold">
                                          <p:stCondLst>
                                            <p:cond delay="400"/>
                                          </p:stCondLst>
                                        </p:cTn>
                                        <p:tgtEl>
                                          <p:spTgt spid="2">
                                            <p:txEl>
                                              <p:pRg st="8" end="8"/>
                                            </p:txEl>
                                          </p:spTgt>
                                        </p:tgtEl>
                                        <p:attrNameLst>
                                          <p:attrName>r</p:attrName>
                                        </p:attrNameLst>
                                      </p:cBhvr>
                                    </p:animRot>
                                    <p:animRot by="-240000">
                                      <p:cBhvr>
                                        <p:cTn id="9" dur="200" fill="hold">
                                          <p:stCondLst>
                                            <p:cond delay="600"/>
                                          </p:stCondLst>
                                        </p:cTn>
                                        <p:tgtEl>
                                          <p:spTgt spid="2">
                                            <p:txEl>
                                              <p:pRg st="8" end="8"/>
                                            </p:txEl>
                                          </p:spTgt>
                                        </p:tgtEl>
                                        <p:attrNameLst>
                                          <p:attrName>r</p:attrName>
                                        </p:attrNameLst>
                                      </p:cBhvr>
                                    </p:animRot>
                                    <p:animRot by="120000">
                                      <p:cBhvr>
                                        <p:cTn id="10" dur="200" fill="hold">
                                          <p:stCondLst>
                                            <p:cond delay="800"/>
                                          </p:stCondLst>
                                        </p:cTn>
                                        <p:tgtEl>
                                          <p:spTgt spid="2">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1524000"/>
          </a:xfrm>
        </p:spPr>
        <p:txBody>
          <a:bodyPr/>
          <a:lstStyle/>
          <a:p>
            <a:r>
              <a:rPr lang="en-US" dirty="0" smtClean="0"/>
              <a:t>Project Based Learning </a:t>
            </a:r>
            <a:br>
              <a:rPr lang="en-US" dirty="0" smtClean="0"/>
            </a:br>
            <a:r>
              <a:rPr lang="en-US" dirty="0" smtClean="0"/>
              <a:t>and CCSS</a:t>
            </a:r>
            <a:endParaRPr lang="en-US" dirty="0"/>
          </a:p>
        </p:txBody>
      </p:sp>
      <p:sp>
        <p:nvSpPr>
          <p:cNvPr id="3" name="Text Placeholder 2"/>
          <p:cNvSpPr>
            <a:spLocks noGrp="1"/>
          </p:cNvSpPr>
          <p:nvPr>
            <p:ph type="body" idx="1"/>
          </p:nvPr>
        </p:nvSpPr>
        <p:spPr>
          <a:xfrm>
            <a:off x="1371600" y="304800"/>
            <a:ext cx="6417734" cy="939801"/>
          </a:xfrm>
        </p:spPr>
        <p:txBody>
          <a:bodyPr/>
          <a:lstStyle/>
          <a:p>
            <a:r>
              <a:rPr lang="en-US" dirty="0" err="1" smtClean="0"/>
              <a:t>iPad</a:t>
            </a:r>
            <a:r>
              <a:rPr lang="en-US" dirty="0" smtClean="0"/>
              <a:t> ideas for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276600"/>
            <a:ext cx="2933700" cy="2933700"/>
          </a:xfrm>
          <a:prstGeom prst="rect">
            <a:avLst/>
          </a:prstGeom>
        </p:spPr>
      </p:pic>
    </p:spTree>
    <p:extLst>
      <p:ext uri="{BB962C8B-B14F-4D97-AF65-F5344CB8AC3E}">
        <p14:creationId xmlns:p14="http://schemas.microsoft.com/office/powerpoint/2010/main" val="14325205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088829907"/>
              </p:ext>
            </p:extLst>
          </p:nvPr>
        </p:nvGraphicFramePr>
        <p:xfrm>
          <a:off x="76200" y="-4"/>
          <a:ext cx="8991599" cy="7022036"/>
        </p:xfrm>
        <a:graphic>
          <a:graphicData uri="http://schemas.openxmlformats.org/drawingml/2006/table">
            <a:tbl>
              <a:tblPr firstRow="1" bandRow="1">
                <a:tableStyleId>{0505E3EF-67EA-436B-97B2-0124C06EBD24}</a:tableStyleId>
              </a:tblPr>
              <a:tblGrid>
                <a:gridCol w="619231"/>
                <a:gridCol w="2093092"/>
                <a:gridCol w="2093092"/>
                <a:gridCol w="2093092"/>
                <a:gridCol w="2093092"/>
              </a:tblGrid>
              <a:tr h="437659">
                <a:tc>
                  <a:txBody>
                    <a:bodyPr/>
                    <a:lstStyle/>
                    <a:p>
                      <a:endParaRPr lang="en-US" dirty="0"/>
                    </a:p>
                  </a:txBody>
                  <a:tcPr/>
                </a:tc>
                <a:tc>
                  <a:txBody>
                    <a:bodyPr/>
                    <a:lstStyle/>
                    <a:p>
                      <a:r>
                        <a:rPr lang="en-US" dirty="0" smtClean="0"/>
                        <a:t>Writing.6</a:t>
                      </a:r>
                      <a:endParaRPr lang="en-US" dirty="0"/>
                    </a:p>
                  </a:txBody>
                  <a:tcPr/>
                </a:tc>
                <a:tc>
                  <a:txBody>
                    <a:bodyPr/>
                    <a:lstStyle/>
                    <a:p>
                      <a:r>
                        <a:rPr lang="en-US" dirty="0" smtClean="0"/>
                        <a:t>Writing.8</a:t>
                      </a:r>
                      <a:endParaRPr lang="en-US" dirty="0"/>
                    </a:p>
                  </a:txBody>
                  <a:tcPr/>
                </a:tc>
                <a:tc>
                  <a:txBody>
                    <a:bodyPr/>
                    <a:lstStyle/>
                    <a:p>
                      <a:r>
                        <a:rPr lang="en-US" dirty="0" smtClean="0"/>
                        <a:t>Speaking Lang.4</a:t>
                      </a:r>
                      <a:endParaRPr lang="en-US" dirty="0"/>
                    </a:p>
                  </a:txBody>
                  <a:tcPr/>
                </a:tc>
                <a:tc>
                  <a:txBody>
                    <a:bodyPr/>
                    <a:lstStyle/>
                    <a:p>
                      <a:r>
                        <a:rPr lang="en-US" dirty="0" smtClean="0"/>
                        <a:t>Speaking Lang.5</a:t>
                      </a:r>
                      <a:endParaRPr lang="en-US" dirty="0"/>
                    </a:p>
                  </a:txBody>
                  <a:tcPr/>
                </a:tc>
              </a:tr>
              <a:tr h="686248">
                <a:tc>
                  <a:txBody>
                    <a:bodyPr/>
                    <a:lstStyle/>
                    <a:p>
                      <a:r>
                        <a:rPr lang="en-US" dirty="0" smtClean="0"/>
                        <a:t>K</a:t>
                      </a:r>
                    </a:p>
                  </a:txBody>
                  <a:tcPr/>
                </a:tc>
                <a:tc>
                  <a:txBody>
                    <a:bodyPr/>
                    <a:lstStyle/>
                    <a:p>
                      <a:r>
                        <a:rPr lang="en-US" sz="1200" dirty="0" smtClean="0"/>
                        <a:t>“Explore a variety of </a:t>
                      </a:r>
                      <a:r>
                        <a:rPr lang="en-US" sz="1200" dirty="0" smtClean="0">
                          <a:solidFill>
                            <a:srgbClr val="FF0000"/>
                          </a:solidFill>
                        </a:rPr>
                        <a:t>digital</a:t>
                      </a:r>
                      <a:r>
                        <a:rPr lang="en-US" sz="1200" dirty="0" smtClean="0"/>
                        <a:t> tools to produce and publish”</a:t>
                      </a:r>
                      <a:endParaRPr lang="en-US" sz="1200" dirty="0"/>
                    </a:p>
                  </a:txBody>
                  <a:tcPr/>
                </a:tc>
                <a:tc>
                  <a:txBody>
                    <a:bodyPr/>
                    <a:lstStyle/>
                    <a:p>
                      <a:r>
                        <a:rPr lang="en-US" sz="1200" dirty="0" smtClean="0"/>
                        <a:t>“recall information from experiences or gather info from </a:t>
                      </a:r>
                      <a:r>
                        <a:rPr lang="en-US" sz="1200" dirty="0" smtClean="0">
                          <a:solidFill>
                            <a:srgbClr val="FF0000"/>
                          </a:solidFill>
                        </a:rPr>
                        <a:t>provided sources</a:t>
                      </a:r>
                      <a:r>
                        <a:rPr lang="en-US" sz="1200" dirty="0" smtClean="0"/>
                        <a:t>”</a:t>
                      </a:r>
                      <a:endParaRPr lang="en-US" sz="1200" dirty="0"/>
                    </a:p>
                  </a:txBody>
                  <a:tcPr/>
                </a:tc>
                <a:tc>
                  <a:txBody>
                    <a:bodyPr/>
                    <a:lstStyle/>
                    <a:p>
                      <a:endParaRPr lang="en-US" sz="1200" dirty="0"/>
                    </a:p>
                  </a:txBody>
                  <a:tcPr/>
                </a:tc>
                <a:tc>
                  <a:txBody>
                    <a:bodyPr/>
                    <a:lstStyle/>
                    <a:p>
                      <a:endParaRPr lang="en-US" sz="1200"/>
                    </a:p>
                  </a:txBody>
                  <a:tcPr/>
                </a:tc>
              </a:tr>
              <a:tr h="323897">
                <a:tc rowSpan="2">
                  <a:txBody>
                    <a:bodyPr/>
                    <a:lstStyle/>
                    <a:p>
                      <a:r>
                        <a:rPr lang="en-US" dirty="0" smtClean="0"/>
                        <a:t>1</a:t>
                      </a:r>
                      <a:r>
                        <a:rPr lang="en-US" baseline="30000" dirty="0" smtClean="0"/>
                        <a:t>st</a:t>
                      </a:r>
                      <a:endParaRPr lang="en-US" dirty="0"/>
                    </a:p>
                  </a:txBody>
                  <a:tcPr/>
                </a:tc>
                <a:tc rowSpan="3">
                  <a:txBody>
                    <a:bodyPr/>
                    <a:lstStyle/>
                    <a:p>
                      <a:r>
                        <a:rPr lang="en-US" sz="1200" dirty="0" smtClean="0"/>
                        <a:t>All</a:t>
                      </a:r>
                      <a:r>
                        <a:rPr lang="en-US" sz="1200" baseline="0" dirty="0" smtClean="0"/>
                        <a:t> above plus “collaboration with peers”</a:t>
                      </a:r>
                      <a:endParaRPr lang="en-US" sz="1200" dirty="0"/>
                    </a:p>
                  </a:txBody>
                  <a:tcPr/>
                </a:tc>
                <a:tc rowSpan="3">
                  <a:txBody>
                    <a:bodyPr/>
                    <a:lstStyle/>
                    <a:p>
                      <a:r>
                        <a:rPr lang="en-US" sz="1200" dirty="0" smtClean="0"/>
                        <a:t>Above plus “to answer a question”</a:t>
                      </a:r>
                      <a:endParaRPr lang="en-US" sz="1200" dirty="0"/>
                    </a:p>
                  </a:txBody>
                  <a:tcPr/>
                </a:tc>
                <a:tc>
                  <a:txBody>
                    <a:bodyPr/>
                    <a:lstStyle/>
                    <a:p>
                      <a:endParaRPr lang="en-US" sz="1200"/>
                    </a:p>
                  </a:txBody>
                  <a:tcPr/>
                </a:tc>
                <a:tc>
                  <a:txBody>
                    <a:bodyPr/>
                    <a:lstStyle/>
                    <a:p>
                      <a:endParaRPr lang="en-US" sz="1200"/>
                    </a:p>
                  </a:txBody>
                  <a:tcPr/>
                </a:tc>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r>
                        <a:rPr lang="en-US" sz="1200" dirty="0" smtClean="0">
                          <a:solidFill>
                            <a:srgbClr val="FF0000"/>
                          </a:solidFill>
                        </a:rPr>
                        <a:t>Tell a story</a:t>
                      </a:r>
                      <a:r>
                        <a:rPr lang="en-US" sz="1200" dirty="0" smtClean="0"/>
                        <a:t>,</a:t>
                      </a:r>
                      <a:r>
                        <a:rPr lang="en-US" sz="1200" baseline="0" dirty="0" smtClean="0"/>
                        <a:t> speak audibly &amp; coherent sentences</a:t>
                      </a:r>
                      <a:endParaRPr lang="en-US" sz="1200" dirty="0"/>
                    </a:p>
                  </a:txBody>
                  <a:tcPr/>
                </a:tc>
                <a:tc rowSpan="2">
                  <a:txBody>
                    <a:bodyPr/>
                    <a:lstStyle/>
                    <a:p>
                      <a:r>
                        <a:rPr lang="en-US" sz="1200" dirty="0" smtClean="0">
                          <a:solidFill>
                            <a:srgbClr val="FF0000"/>
                          </a:solidFill>
                        </a:rPr>
                        <a:t>Create audio recordings </a:t>
                      </a:r>
                      <a:r>
                        <a:rPr lang="en-US" sz="1200" dirty="0" smtClean="0"/>
                        <a:t>of stories or poems</a:t>
                      </a:r>
                      <a:r>
                        <a:rPr lang="en-US" sz="1200" baseline="0" dirty="0" smtClean="0"/>
                        <a:t>….</a:t>
                      </a:r>
                      <a:endParaRPr lang="en-US" sz="1200" dirty="0"/>
                    </a:p>
                  </a:txBody>
                  <a:tcPr/>
                </a:tc>
              </a:tr>
              <a:tr h="309880">
                <a:tc>
                  <a:txBody>
                    <a:bodyPr/>
                    <a:lstStyle/>
                    <a:p>
                      <a:r>
                        <a:rPr lang="en-US" dirty="0" smtClean="0"/>
                        <a:t>2</a:t>
                      </a:r>
                      <a:r>
                        <a:rPr lang="en-US" baseline="30000" dirty="0" smtClean="0"/>
                        <a:t>nd</a:t>
                      </a:r>
                      <a:endParaRPr lang="en-US"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90177">
                <a:tc>
                  <a:txBody>
                    <a:bodyPr/>
                    <a:lstStyle/>
                    <a:p>
                      <a:r>
                        <a:rPr lang="en-US" dirty="0" smtClean="0"/>
                        <a:t>3</a:t>
                      </a:r>
                      <a:r>
                        <a:rPr lang="en-US" baseline="30000" dirty="0" smtClean="0"/>
                        <a:t>rd</a:t>
                      </a:r>
                      <a:endParaRPr lang="en-US" dirty="0"/>
                    </a:p>
                  </a:txBody>
                  <a:tcPr/>
                </a:tc>
                <a:tc>
                  <a:txBody>
                    <a:bodyPr/>
                    <a:lstStyle/>
                    <a:p>
                      <a:r>
                        <a:rPr lang="en-US" sz="1200" dirty="0" smtClean="0"/>
                        <a:t>All</a:t>
                      </a:r>
                      <a:r>
                        <a:rPr lang="en-US" sz="1200" baseline="0" dirty="0" smtClean="0"/>
                        <a:t> above plus “using </a:t>
                      </a:r>
                      <a:r>
                        <a:rPr lang="en-US" sz="1200" baseline="0" dirty="0" smtClean="0">
                          <a:solidFill>
                            <a:srgbClr val="FF0000"/>
                          </a:solidFill>
                        </a:rPr>
                        <a:t>Keyboarding skills</a:t>
                      </a:r>
                      <a:r>
                        <a:rPr lang="en-US" sz="1200" baseline="0" dirty="0" smtClean="0"/>
                        <a:t>”</a:t>
                      </a:r>
                      <a:endParaRPr lang="en-US" sz="1200" dirty="0"/>
                    </a:p>
                  </a:txBody>
                  <a:tcPr/>
                </a:tc>
                <a:tc>
                  <a:txBody>
                    <a:bodyPr/>
                    <a:lstStyle/>
                    <a:p>
                      <a:r>
                        <a:rPr lang="en-US" sz="1200" dirty="0" smtClean="0"/>
                        <a:t>Above</a:t>
                      </a:r>
                      <a:r>
                        <a:rPr lang="en-US" sz="1200" baseline="0" dirty="0" smtClean="0"/>
                        <a:t> plus “</a:t>
                      </a:r>
                      <a:r>
                        <a:rPr lang="en-US" sz="1200" baseline="0" dirty="0" smtClean="0">
                          <a:solidFill>
                            <a:srgbClr val="FF0000"/>
                          </a:solidFill>
                        </a:rPr>
                        <a:t>digital sources </a:t>
                      </a:r>
                      <a:r>
                        <a:rPr lang="en-US" sz="1200" baseline="0" dirty="0" smtClean="0"/>
                        <a:t>&amp; take notes &amp; sort evidence”</a:t>
                      </a:r>
                      <a:endParaRPr lang="en-US" sz="1200" dirty="0"/>
                    </a:p>
                  </a:txBody>
                  <a:tcPr/>
                </a:tc>
                <a:tc>
                  <a:txBody>
                    <a:bodyPr/>
                    <a:lstStyle/>
                    <a:p>
                      <a:r>
                        <a:rPr lang="en-US" sz="1200" dirty="0" smtClean="0"/>
                        <a:t>Above plus “</a:t>
                      </a:r>
                      <a:r>
                        <a:rPr lang="en-US" sz="1200" dirty="0" smtClean="0">
                          <a:solidFill>
                            <a:srgbClr val="FF0000"/>
                          </a:solidFill>
                        </a:rPr>
                        <a:t>Report on topic</a:t>
                      </a:r>
                      <a:r>
                        <a:rPr lang="en-US" sz="1200" dirty="0" smtClean="0"/>
                        <a:t>,</a:t>
                      </a:r>
                      <a:r>
                        <a:rPr lang="en-US" sz="1200" baseline="0" dirty="0" smtClean="0"/>
                        <a:t> </a:t>
                      </a:r>
                      <a:r>
                        <a:rPr lang="en-US" sz="1200" baseline="0" dirty="0" smtClean="0">
                          <a:solidFill>
                            <a:srgbClr val="FF0000"/>
                          </a:solidFill>
                        </a:rPr>
                        <a:t>understandable pace</a:t>
                      </a:r>
                      <a:r>
                        <a:rPr lang="en-US" sz="1200" baseline="0" dirty="0" smtClean="0"/>
                        <a:t>”</a:t>
                      </a:r>
                      <a:endParaRPr lang="en-US" sz="1200" dirty="0"/>
                    </a:p>
                  </a:txBody>
                  <a:tcPr/>
                </a:tc>
                <a:tc>
                  <a:txBody>
                    <a:bodyPr/>
                    <a:lstStyle/>
                    <a:p>
                      <a:r>
                        <a:rPr lang="en-US" sz="1200" dirty="0" smtClean="0"/>
                        <a:t>Above</a:t>
                      </a:r>
                      <a:r>
                        <a:rPr lang="en-US" sz="1200" baseline="0" dirty="0" smtClean="0"/>
                        <a:t> plus “</a:t>
                      </a:r>
                      <a:r>
                        <a:rPr lang="en-US" sz="1200" baseline="0" dirty="0" smtClean="0">
                          <a:solidFill>
                            <a:srgbClr val="FF0000"/>
                          </a:solidFill>
                        </a:rPr>
                        <a:t>add audio recordings &amp; displays to presentations</a:t>
                      </a:r>
                      <a:r>
                        <a:rPr lang="en-US" sz="1200" baseline="0" dirty="0" smtClean="0"/>
                        <a:t>”</a:t>
                      </a:r>
                      <a:endParaRPr lang="en-US" sz="1200" dirty="0"/>
                    </a:p>
                  </a:txBody>
                  <a:tcPr/>
                </a:tc>
              </a:tr>
              <a:tr h="490177">
                <a:tc>
                  <a:txBody>
                    <a:bodyPr/>
                    <a:lstStyle/>
                    <a:p>
                      <a:r>
                        <a:rPr lang="en-US" dirty="0" smtClean="0"/>
                        <a:t>4</a:t>
                      </a:r>
                      <a:r>
                        <a:rPr lang="en-US" baseline="30000" dirty="0" smtClean="0"/>
                        <a:t>th</a:t>
                      </a:r>
                      <a:endParaRPr lang="en-US" dirty="0"/>
                    </a:p>
                  </a:txBody>
                  <a:tcPr/>
                </a:tc>
                <a:tc>
                  <a:txBody>
                    <a:bodyPr/>
                    <a:lstStyle/>
                    <a:p>
                      <a:r>
                        <a:rPr lang="en-US" sz="1200" dirty="0" smtClean="0"/>
                        <a:t>All above plus</a:t>
                      </a:r>
                      <a:r>
                        <a:rPr lang="en-US" sz="1200" baseline="0" dirty="0" smtClean="0"/>
                        <a:t> “Type a min. of </a:t>
                      </a:r>
                      <a:r>
                        <a:rPr lang="en-US" sz="1200" baseline="0" dirty="0" smtClean="0">
                          <a:solidFill>
                            <a:srgbClr val="FF0000"/>
                          </a:solidFill>
                        </a:rPr>
                        <a:t>1 page in a single setting</a:t>
                      </a:r>
                      <a:r>
                        <a:rPr lang="en-US" sz="1200" baseline="0" dirty="0" smtClean="0"/>
                        <a:t>”</a:t>
                      </a:r>
                      <a:endParaRPr lang="en-US" sz="1200" dirty="0"/>
                    </a:p>
                  </a:txBody>
                  <a:tcPr/>
                </a:tc>
                <a:tc>
                  <a:txBody>
                    <a:bodyPr/>
                    <a:lstStyle/>
                    <a:p>
                      <a:r>
                        <a:rPr lang="en-US" sz="1200" dirty="0" smtClean="0"/>
                        <a:t>Above plus “ provide a list of sources”</a:t>
                      </a:r>
                      <a:endParaRPr lang="en-US" sz="1200" dirty="0"/>
                    </a:p>
                  </a:txBody>
                  <a:tcPr/>
                </a:tc>
                <a:tc>
                  <a:txBody>
                    <a:bodyPr/>
                    <a:lstStyle/>
                    <a:p>
                      <a:r>
                        <a:rPr lang="en-US" sz="1200" dirty="0" smtClean="0"/>
                        <a:t>Above plus “relevant, descriptive</a:t>
                      </a:r>
                      <a:r>
                        <a:rPr lang="en-US" sz="1200" baseline="0" dirty="0" smtClean="0"/>
                        <a:t> details “</a:t>
                      </a:r>
                      <a:endParaRPr lang="en-US" sz="1200" dirty="0"/>
                    </a:p>
                  </a:txBody>
                  <a:tcPr/>
                </a:tc>
                <a:tc>
                  <a:txBody>
                    <a:bodyPr/>
                    <a:lstStyle/>
                    <a:p>
                      <a:r>
                        <a:rPr lang="en-US" sz="1200" dirty="0" smtClean="0"/>
                        <a:t>Above plus “include </a:t>
                      </a:r>
                      <a:r>
                        <a:rPr lang="en-US" sz="1200" dirty="0" smtClean="0">
                          <a:solidFill>
                            <a:srgbClr val="FF0000"/>
                          </a:solidFill>
                        </a:rPr>
                        <a:t>multimedia component</a:t>
                      </a:r>
                      <a:r>
                        <a:rPr lang="en-US" sz="1200" dirty="0" smtClean="0"/>
                        <a:t>s”</a:t>
                      </a:r>
                      <a:endParaRPr lang="en-US" sz="1200" dirty="0"/>
                    </a:p>
                  </a:txBody>
                  <a:tcPr/>
                </a:tc>
              </a:tr>
              <a:tr h="543646">
                <a:tc>
                  <a:txBody>
                    <a:bodyPr/>
                    <a:lstStyle/>
                    <a:p>
                      <a:r>
                        <a:rPr lang="en-US" dirty="0" smtClean="0"/>
                        <a:t>5</a:t>
                      </a:r>
                      <a:r>
                        <a:rPr lang="en-US" baseline="30000" dirty="0" smtClean="0"/>
                        <a:t>th</a:t>
                      </a:r>
                      <a:endParaRPr lang="en-US" dirty="0"/>
                    </a:p>
                  </a:txBody>
                  <a:tcPr/>
                </a:tc>
                <a:tc>
                  <a:txBody>
                    <a:bodyPr/>
                    <a:lstStyle/>
                    <a:p>
                      <a:r>
                        <a:rPr lang="en-US" sz="1200" dirty="0" smtClean="0"/>
                        <a:t>Above plus “type a min of </a:t>
                      </a:r>
                      <a:r>
                        <a:rPr lang="en-US" sz="1200" dirty="0" smtClean="0">
                          <a:solidFill>
                            <a:srgbClr val="FF0000"/>
                          </a:solidFill>
                        </a:rPr>
                        <a:t>2</a:t>
                      </a:r>
                      <a:r>
                        <a:rPr lang="en-US" sz="1200" baseline="0" dirty="0" smtClean="0">
                          <a:solidFill>
                            <a:srgbClr val="FF0000"/>
                          </a:solidFill>
                        </a:rPr>
                        <a:t> pages in a single setting”</a:t>
                      </a:r>
                      <a:endParaRPr lang="en-US" sz="1200" dirty="0">
                        <a:solidFill>
                          <a:srgbClr val="FF0000"/>
                        </a:solidFill>
                      </a:endParaRPr>
                    </a:p>
                  </a:txBody>
                  <a:tcPr/>
                </a:tc>
                <a:tc>
                  <a:txBody>
                    <a:bodyPr/>
                    <a:lstStyle/>
                    <a:p>
                      <a:r>
                        <a:rPr lang="en-US" sz="1200" dirty="0" smtClean="0"/>
                        <a:t>Above plus “summarize or paraphrase info.</a:t>
                      </a:r>
                      <a:r>
                        <a:rPr lang="en-US" sz="1200" baseline="0" dirty="0" smtClean="0"/>
                        <a:t> in notes”</a:t>
                      </a:r>
                      <a:endParaRPr lang="en-US" sz="1200" dirty="0"/>
                    </a:p>
                  </a:txBody>
                  <a:tcPr/>
                </a:tc>
                <a:tc>
                  <a:txBody>
                    <a:bodyPr/>
                    <a:lstStyle/>
                    <a:p>
                      <a:r>
                        <a:rPr lang="en-US" sz="1200" dirty="0" smtClean="0"/>
                        <a:t>Above plus “</a:t>
                      </a:r>
                      <a:r>
                        <a:rPr lang="en-US" sz="1200" dirty="0" smtClean="0">
                          <a:solidFill>
                            <a:srgbClr val="FF0000"/>
                          </a:solidFill>
                        </a:rPr>
                        <a:t>present</a:t>
                      </a:r>
                      <a:r>
                        <a:rPr lang="en-US" sz="1200" baseline="0" dirty="0" smtClean="0">
                          <a:solidFill>
                            <a:srgbClr val="FF0000"/>
                          </a:solidFill>
                        </a:rPr>
                        <a:t> an opinion, </a:t>
                      </a:r>
                      <a:r>
                        <a:rPr lang="en-US" sz="1200" baseline="0" dirty="0" smtClean="0"/>
                        <a:t>sequencing ideas”</a:t>
                      </a:r>
                      <a:endParaRPr lang="en-US" sz="1200" dirty="0"/>
                    </a:p>
                  </a:txBody>
                  <a:tcPr/>
                </a:tc>
                <a:tc>
                  <a:txBody>
                    <a:bodyPr/>
                    <a:lstStyle/>
                    <a:p>
                      <a:r>
                        <a:rPr lang="en-US" sz="1200" dirty="0" smtClean="0"/>
                        <a:t>Above plus “</a:t>
                      </a:r>
                      <a:r>
                        <a:rPr lang="en-US" sz="1200" dirty="0" smtClean="0">
                          <a:solidFill>
                            <a:srgbClr val="FF0000"/>
                          </a:solidFill>
                        </a:rPr>
                        <a:t>graphics,</a:t>
                      </a:r>
                      <a:r>
                        <a:rPr lang="en-US" sz="1200" baseline="0" dirty="0" smtClean="0">
                          <a:solidFill>
                            <a:srgbClr val="FF0000"/>
                          </a:solidFill>
                        </a:rPr>
                        <a:t> music, images, sound </a:t>
                      </a:r>
                      <a:r>
                        <a:rPr lang="en-US" sz="1200" baseline="0" dirty="0" smtClean="0"/>
                        <a:t>etc…”</a:t>
                      </a:r>
                      <a:endParaRPr lang="en-US" sz="1200" dirty="0"/>
                    </a:p>
                  </a:txBody>
                  <a:tcPr/>
                </a:tc>
              </a:tr>
              <a:tr h="490177">
                <a:tc>
                  <a:txBody>
                    <a:bodyPr/>
                    <a:lstStyle/>
                    <a:p>
                      <a:r>
                        <a:rPr lang="en-US" dirty="0" smtClean="0"/>
                        <a:t>6</a:t>
                      </a:r>
                      <a:r>
                        <a:rPr lang="en-US" baseline="30000" dirty="0" smtClean="0"/>
                        <a:t>th</a:t>
                      </a:r>
                      <a:endParaRPr lang="en-US" dirty="0" smtClean="0"/>
                    </a:p>
                  </a:txBody>
                  <a:tcPr/>
                </a:tc>
                <a:tc>
                  <a:txBody>
                    <a:bodyPr/>
                    <a:lstStyle/>
                    <a:p>
                      <a:r>
                        <a:rPr lang="en-US" sz="1200" dirty="0" smtClean="0"/>
                        <a:t>Above</a:t>
                      </a:r>
                      <a:r>
                        <a:rPr lang="en-US" sz="1200" baseline="0" dirty="0" smtClean="0"/>
                        <a:t> plus “type a min of </a:t>
                      </a:r>
                      <a:r>
                        <a:rPr lang="en-US" sz="1200" baseline="0" dirty="0" smtClean="0">
                          <a:solidFill>
                            <a:srgbClr val="FF0000"/>
                          </a:solidFill>
                        </a:rPr>
                        <a:t>3 pages in a single setting”</a:t>
                      </a:r>
                      <a:endParaRPr lang="en-US" sz="1200" dirty="0">
                        <a:solidFill>
                          <a:srgbClr val="FF0000"/>
                        </a:solidFill>
                      </a:endParaRPr>
                    </a:p>
                  </a:txBody>
                  <a:tcPr/>
                </a:tc>
                <a:tc>
                  <a:txBody>
                    <a:bodyPr/>
                    <a:lstStyle/>
                    <a:p>
                      <a:r>
                        <a:rPr lang="en-US" sz="1200" dirty="0" smtClean="0"/>
                        <a:t>Above</a:t>
                      </a:r>
                      <a:r>
                        <a:rPr lang="en-US" sz="1200" baseline="0" dirty="0" smtClean="0"/>
                        <a:t> plus “assess credibility of sources and </a:t>
                      </a:r>
                      <a:r>
                        <a:rPr lang="en-US" sz="1200" b="1" u="sng" baseline="0" dirty="0" smtClean="0">
                          <a:solidFill>
                            <a:srgbClr val="FF0000"/>
                          </a:solidFill>
                        </a:rPr>
                        <a:t>avoid plagiarism</a:t>
                      </a:r>
                      <a:r>
                        <a:rPr lang="en-US" sz="1200" baseline="0" dirty="0" smtClean="0"/>
                        <a:t>”</a:t>
                      </a:r>
                      <a:endParaRPr lang="en-US" sz="1200" dirty="0"/>
                    </a:p>
                  </a:txBody>
                  <a:tcPr/>
                </a:tc>
                <a:tc>
                  <a:txBody>
                    <a:bodyPr/>
                    <a:lstStyle/>
                    <a:p>
                      <a:r>
                        <a:rPr lang="en-US" sz="1200" baseline="0" dirty="0" smtClean="0"/>
                        <a:t>above plus “present claims and findings”</a:t>
                      </a:r>
                      <a:endParaRPr lang="en-US" sz="1200" dirty="0"/>
                    </a:p>
                  </a:txBody>
                  <a:tcPr/>
                </a:tc>
                <a:tc>
                  <a:txBody>
                    <a:bodyPr/>
                    <a:lstStyle/>
                    <a:p>
                      <a:r>
                        <a:rPr lang="en-US" sz="1200" dirty="0" smtClean="0"/>
                        <a:t>Same as above</a:t>
                      </a:r>
                      <a:endParaRPr lang="en-US" sz="1200" dirty="0"/>
                    </a:p>
                  </a:txBody>
                  <a:tcPr/>
                </a:tc>
              </a:tr>
              <a:tr h="490177">
                <a:tc>
                  <a:txBody>
                    <a:bodyPr/>
                    <a:lstStyle/>
                    <a:p>
                      <a:r>
                        <a:rPr lang="en-US" dirty="0" smtClean="0"/>
                        <a:t>7</a:t>
                      </a:r>
                      <a:r>
                        <a:rPr lang="en-US" baseline="30000" dirty="0" smtClean="0"/>
                        <a:t>th</a:t>
                      </a:r>
                      <a:endParaRPr lang="en-US" dirty="0"/>
                    </a:p>
                  </a:txBody>
                  <a:tcPr/>
                </a:tc>
                <a:tc>
                  <a:txBody>
                    <a:bodyPr/>
                    <a:lstStyle/>
                    <a:p>
                      <a:r>
                        <a:rPr lang="en-US" sz="1200" dirty="0" smtClean="0"/>
                        <a:t>Above plus “linking and citing sources”</a:t>
                      </a:r>
                      <a:endParaRPr lang="en-US" sz="1200" dirty="0"/>
                    </a:p>
                  </a:txBody>
                  <a:tcPr/>
                </a:tc>
                <a:tc>
                  <a:txBody>
                    <a:bodyPr/>
                    <a:lstStyle/>
                    <a:p>
                      <a:r>
                        <a:rPr lang="en-US" sz="1200" dirty="0" smtClean="0"/>
                        <a:t>Above plus “following a standard format of citation”</a:t>
                      </a:r>
                      <a:endParaRPr lang="en-US" sz="1200" dirty="0"/>
                    </a:p>
                  </a:txBody>
                  <a:tcPr/>
                </a:tc>
                <a:tc>
                  <a:txBody>
                    <a:bodyPr/>
                    <a:lstStyle/>
                    <a:p>
                      <a:r>
                        <a:rPr lang="en-US" sz="1200" dirty="0" smtClean="0"/>
                        <a:t>Same as above</a:t>
                      </a:r>
                      <a:endParaRPr lang="en-US" sz="1200" dirty="0"/>
                    </a:p>
                  </a:txBody>
                  <a:tcPr/>
                </a:tc>
                <a:tc>
                  <a:txBody>
                    <a:bodyPr/>
                    <a:lstStyle/>
                    <a:p>
                      <a:r>
                        <a:rPr lang="en-US" sz="1200" dirty="0" smtClean="0"/>
                        <a:t>Above plus “clarify claims and emphasize salient points</a:t>
                      </a:r>
                      <a:endParaRPr lang="en-US" sz="1200" dirty="0"/>
                    </a:p>
                  </a:txBody>
                  <a:tcPr/>
                </a:tc>
              </a:tr>
              <a:tr h="490177">
                <a:tc>
                  <a:txBody>
                    <a:bodyPr/>
                    <a:lstStyle/>
                    <a:p>
                      <a:r>
                        <a:rPr lang="en-US" dirty="0" smtClean="0"/>
                        <a:t>8</a:t>
                      </a:r>
                      <a:r>
                        <a:rPr lang="en-US" baseline="30000" dirty="0" smtClean="0"/>
                        <a:t>th</a:t>
                      </a:r>
                      <a:endParaRPr lang="en-US" dirty="0"/>
                    </a:p>
                  </a:txBody>
                  <a:tcPr/>
                </a:tc>
                <a:tc>
                  <a:txBody>
                    <a:bodyPr/>
                    <a:lstStyle/>
                    <a:p>
                      <a:r>
                        <a:rPr lang="en-US" sz="1200" dirty="0" smtClean="0"/>
                        <a:t>Above</a:t>
                      </a:r>
                      <a:r>
                        <a:rPr lang="en-US" sz="1200" baseline="0" dirty="0" smtClean="0"/>
                        <a:t> plus “present relationships b/t info”</a:t>
                      </a:r>
                      <a:endParaRPr lang="en-US" sz="1200" dirty="0"/>
                    </a:p>
                  </a:txBody>
                  <a:tcPr/>
                </a:tc>
                <a:tc>
                  <a:txBody>
                    <a:bodyPr/>
                    <a:lstStyle/>
                    <a:p>
                      <a:r>
                        <a:rPr lang="en-US" sz="1200" dirty="0" smtClean="0"/>
                        <a:t>Same as above</a:t>
                      </a:r>
                    </a:p>
                    <a:p>
                      <a:endParaRPr lang="en-US" sz="1200" dirty="0"/>
                    </a:p>
                  </a:txBody>
                  <a:tcPr/>
                </a:tc>
                <a:tc>
                  <a:txBody>
                    <a:bodyPr/>
                    <a:lstStyle/>
                    <a:p>
                      <a:r>
                        <a:rPr lang="en-US" sz="1200" dirty="0" smtClean="0"/>
                        <a:t>Same as above</a:t>
                      </a:r>
                    </a:p>
                    <a:p>
                      <a:endParaRPr lang="en-US" sz="1200" dirty="0"/>
                    </a:p>
                  </a:txBody>
                  <a:tcPr/>
                </a:tc>
                <a:tc>
                  <a:txBody>
                    <a:bodyPr/>
                    <a:lstStyle/>
                    <a:p>
                      <a:r>
                        <a:rPr lang="en-US" sz="1200" dirty="0" smtClean="0"/>
                        <a:t>Above plus “</a:t>
                      </a:r>
                      <a:r>
                        <a:rPr lang="en-US" sz="1200" dirty="0" smtClean="0">
                          <a:solidFill>
                            <a:srgbClr val="FF0000"/>
                          </a:solidFill>
                        </a:rPr>
                        <a:t>add interest</a:t>
                      </a:r>
                      <a:r>
                        <a:rPr lang="en-US" sz="1200" dirty="0" smtClean="0"/>
                        <a:t>”</a:t>
                      </a:r>
                      <a:endParaRPr lang="en-US" sz="1200" dirty="0"/>
                    </a:p>
                  </a:txBody>
                  <a:tcPr/>
                </a:tc>
              </a:tr>
              <a:tr h="490177">
                <a:tc>
                  <a:txBody>
                    <a:bodyPr/>
                    <a:lstStyle/>
                    <a:p>
                      <a:r>
                        <a:rPr lang="en-US" dirty="0" smtClean="0"/>
                        <a:t>9</a:t>
                      </a:r>
                      <a:r>
                        <a:rPr lang="en-US" baseline="30000" dirty="0" smtClean="0"/>
                        <a:t>th</a:t>
                      </a:r>
                      <a:endParaRPr lang="en-US" dirty="0"/>
                    </a:p>
                  </a:txBody>
                  <a:tcPr/>
                </a:tc>
                <a:tc>
                  <a:txBody>
                    <a:bodyPr/>
                    <a:lstStyle/>
                    <a:p>
                      <a:r>
                        <a:rPr lang="en-US" sz="1200" dirty="0" smtClean="0"/>
                        <a:t>Same as above “collaboration”</a:t>
                      </a:r>
                      <a:endParaRPr lang="en-US" sz="1200" dirty="0"/>
                    </a:p>
                  </a:txBody>
                  <a:tcPr/>
                </a:tc>
                <a:tc>
                  <a:txBody>
                    <a:bodyPr/>
                    <a:lstStyle/>
                    <a:p>
                      <a:r>
                        <a:rPr lang="en-US" sz="1200" dirty="0" smtClean="0"/>
                        <a:t>Above plus “use</a:t>
                      </a:r>
                      <a:r>
                        <a:rPr lang="en-US" sz="1200" baseline="0" dirty="0" smtClean="0"/>
                        <a:t> </a:t>
                      </a:r>
                      <a:r>
                        <a:rPr lang="en-US" sz="1200" baseline="0" dirty="0" smtClean="0">
                          <a:solidFill>
                            <a:srgbClr val="FF0000"/>
                          </a:solidFill>
                        </a:rPr>
                        <a:t>advanced searche</a:t>
                      </a:r>
                      <a:r>
                        <a:rPr lang="en-US" sz="1200" baseline="0" dirty="0" smtClean="0"/>
                        <a:t>s, flow of ideas”</a:t>
                      </a:r>
                      <a:endParaRPr lang="en-US" sz="1200" dirty="0"/>
                    </a:p>
                  </a:txBody>
                  <a:tcPr/>
                </a:tc>
                <a:tc>
                  <a:txBody>
                    <a:bodyPr/>
                    <a:lstStyle/>
                    <a:p>
                      <a:r>
                        <a:rPr lang="en-US" sz="1200" dirty="0" smtClean="0"/>
                        <a:t>Above plus “support evidence clearly, concisely…”</a:t>
                      </a:r>
                      <a:endParaRPr lang="en-US" sz="1200" dirty="0"/>
                    </a:p>
                  </a:txBody>
                  <a:tcPr/>
                </a:tc>
                <a:tc>
                  <a:txBody>
                    <a:bodyPr/>
                    <a:lstStyle/>
                    <a:p>
                      <a:r>
                        <a:rPr lang="en-US" sz="1200" dirty="0" smtClean="0"/>
                        <a:t>Above plus</a:t>
                      </a:r>
                      <a:r>
                        <a:rPr lang="en-US" sz="1200" baseline="0" dirty="0" smtClean="0"/>
                        <a:t> “</a:t>
                      </a:r>
                      <a:r>
                        <a:rPr lang="en-US" sz="1200" baseline="0" dirty="0" smtClean="0">
                          <a:solidFill>
                            <a:srgbClr val="FF0000"/>
                          </a:solidFill>
                        </a:rPr>
                        <a:t>strategic use of digital media</a:t>
                      </a:r>
                      <a:r>
                        <a:rPr lang="en-US" sz="1200" baseline="0" dirty="0" smtClean="0"/>
                        <a:t>”</a:t>
                      </a:r>
                      <a:endParaRPr lang="en-US" sz="1200" dirty="0"/>
                    </a:p>
                  </a:txBody>
                  <a:tcPr/>
                </a:tc>
              </a:tr>
              <a:tr h="437659">
                <a:tc>
                  <a:txBody>
                    <a:bodyPr/>
                    <a:lstStyle/>
                    <a:p>
                      <a:r>
                        <a:rPr lang="en-US" dirty="0" smtClean="0"/>
                        <a:t>10</a:t>
                      </a:r>
                      <a:r>
                        <a:rPr lang="en-US" baseline="30000" dirty="0" smtClean="0"/>
                        <a:t>th</a:t>
                      </a:r>
                      <a:endParaRPr lang="en-US" dirty="0"/>
                    </a:p>
                  </a:txBody>
                  <a:tcPr/>
                </a:tc>
                <a:tc>
                  <a:txBody>
                    <a:bodyPr/>
                    <a:lstStyle/>
                    <a:p>
                      <a:r>
                        <a:rPr lang="en-US" sz="1200" dirty="0" smtClean="0"/>
                        <a:t>Same as above</a:t>
                      </a:r>
                      <a:endParaRPr lang="en-US" sz="1200" dirty="0"/>
                    </a:p>
                  </a:txBody>
                  <a:tcPr/>
                </a:tc>
                <a:tc>
                  <a:txBody>
                    <a:bodyPr/>
                    <a:lstStyle/>
                    <a:p>
                      <a:r>
                        <a:rPr lang="en-US" sz="1200" dirty="0" smtClean="0"/>
                        <a:t>Same as above</a:t>
                      </a:r>
                      <a:endParaRPr lang="en-US" sz="1200" dirty="0"/>
                    </a:p>
                  </a:txBody>
                  <a:tcPr/>
                </a:tc>
                <a:tc>
                  <a:txBody>
                    <a:bodyPr/>
                    <a:lstStyle/>
                    <a:p>
                      <a:r>
                        <a:rPr lang="en-US" sz="1200" dirty="0" smtClean="0"/>
                        <a:t>Same as above</a:t>
                      </a:r>
                      <a:endParaRPr lang="en-US" sz="1200" dirty="0"/>
                    </a:p>
                  </a:txBody>
                  <a:tcPr/>
                </a:tc>
                <a:tc>
                  <a:txBody>
                    <a:bodyPr/>
                    <a:lstStyle/>
                    <a:p>
                      <a:r>
                        <a:rPr lang="en-US" sz="1200" dirty="0" smtClean="0"/>
                        <a:t>Same as above</a:t>
                      </a:r>
                      <a:endParaRPr lang="en-US" sz="1200" dirty="0"/>
                    </a:p>
                  </a:txBody>
                  <a:tcPr/>
                </a:tc>
              </a:tr>
              <a:tr h="437659">
                <a:tc>
                  <a:txBody>
                    <a:bodyPr/>
                    <a:lstStyle/>
                    <a:p>
                      <a:r>
                        <a:rPr lang="en-US" dirty="0" smtClean="0"/>
                        <a:t>11</a:t>
                      </a:r>
                      <a:r>
                        <a:rPr lang="en-US" baseline="30000" dirty="0" smtClean="0"/>
                        <a:t>th</a:t>
                      </a:r>
                      <a:endParaRPr lang="en-US" dirty="0"/>
                    </a:p>
                  </a:txBody>
                  <a:tcPr/>
                </a:tc>
                <a:tc>
                  <a:txBody>
                    <a:bodyPr/>
                    <a:lstStyle/>
                    <a:p>
                      <a:r>
                        <a:rPr lang="en-US" sz="1200" dirty="0" smtClean="0"/>
                        <a:t>Above plus adding feedback</a:t>
                      </a:r>
                      <a:endParaRPr lang="en-US" sz="1200" dirty="0"/>
                    </a:p>
                  </a:txBody>
                  <a:tcPr/>
                </a:tc>
                <a:tc>
                  <a:txBody>
                    <a:bodyPr/>
                    <a:lstStyle/>
                    <a:p>
                      <a:r>
                        <a:rPr lang="en-US" sz="1200" dirty="0" smtClean="0"/>
                        <a:t>Above</a:t>
                      </a:r>
                      <a:r>
                        <a:rPr lang="en-US" sz="1200" baseline="0" dirty="0" smtClean="0"/>
                        <a:t> plus “multiple digital sources”</a:t>
                      </a:r>
                      <a:endParaRPr lang="en-US" sz="1200" dirty="0"/>
                    </a:p>
                  </a:txBody>
                  <a:tcPr/>
                </a:tc>
                <a:tc>
                  <a:txBody>
                    <a:bodyPr/>
                    <a:lstStyle/>
                    <a:p>
                      <a:r>
                        <a:rPr lang="en-US" sz="1200" dirty="0" smtClean="0"/>
                        <a:t>Same as above</a:t>
                      </a:r>
                      <a:endParaRPr lang="en-US" sz="1200" dirty="0"/>
                    </a:p>
                  </a:txBody>
                  <a:tcPr/>
                </a:tc>
                <a:tc>
                  <a:txBody>
                    <a:bodyPr/>
                    <a:lstStyle/>
                    <a:p>
                      <a:r>
                        <a:rPr lang="en-US" sz="1200" dirty="0" smtClean="0"/>
                        <a:t>Same as above</a:t>
                      </a:r>
                      <a:endParaRPr lang="en-US" sz="1200" dirty="0"/>
                    </a:p>
                  </a:txBody>
                  <a:tcPr/>
                </a:tc>
              </a:tr>
              <a:tr h="437659">
                <a:tc>
                  <a:txBody>
                    <a:bodyPr/>
                    <a:lstStyle/>
                    <a:p>
                      <a:r>
                        <a:rPr lang="en-US" dirty="0" smtClean="0"/>
                        <a:t>12</a:t>
                      </a:r>
                      <a:r>
                        <a:rPr lang="en-US" baseline="30000" dirty="0" smtClean="0"/>
                        <a:t>th</a:t>
                      </a:r>
                      <a:r>
                        <a:rPr lang="en-US" dirty="0" smtClean="0"/>
                        <a:t> </a:t>
                      </a:r>
                      <a:endParaRPr lang="en-US" dirty="0"/>
                    </a:p>
                  </a:txBody>
                  <a:tcPr/>
                </a:tc>
                <a:tc>
                  <a:txBody>
                    <a:bodyPr/>
                    <a:lstStyle/>
                    <a:p>
                      <a:r>
                        <a:rPr lang="en-US" sz="1200" dirty="0" smtClean="0"/>
                        <a:t>Same as above</a:t>
                      </a:r>
                      <a:endParaRPr lang="en-US" sz="1200" dirty="0"/>
                    </a:p>
                  </a:txBody>
                  <a:tcPr/>
                </a:tc>
                <a:tc>
                  <a:txBody>
                    <a:bodyPr/>
                    <a:lstStyle/>
                    <a:p>
                      <a:r>
                        <a:rPr lang="en-US" sz="1200" dirty="0" smtClean="0"/>
                        <a:t>Same as above</a:t>
                      </a:r>
                      <a:endParaRPr lang="en-US" sz="1200" dirty="0"/>
                    </a:p>
                  </a:txBody>
                  <a:tcPr/>
                </a:tc>
                <a:tc>
                  <a:txBody>
                    <a:bodyPr/>
                    <a:lstStyle/>
                    <a:p>
                      <a:r>
                        <a:rPr lang="en-US" sz="1200" dirty="0" smtClean="0"/>
                        <a:t>Same as above</a:t>
                      </a:r>
                      <a:endParaRPr lang="en-US" sz="1200" dirty="0"/>
                    </a:p>
                  </a:txBody>
                  <a:tcPr/>
                </a:tc>
                <a:tc>
                  <a:txBody>
                    <a:bodyPr/>
                    <a:lstStyle/>
                    <a:p>
                      <a:r>
                        <a:rPr lang="en-US" sz="1200" dirty="0" smtClean="0"/>
                        <a:t>Same as above</a:t>
                      </a:r>
                      <a:endParaRPr lang="en-US" sz="1200" dirty="0"/>
                    </a:p>
                  </a:txBody>
                  <a:tcPr/>
                </a:tc>
              </a:tr>
            </a:tbl>
          </a:graphicData>
        </a:graphic>
      </p:graphicFrame>
    </p:spTree>
    <p:extLst>
      <p:ext uri="{BB962C8B-B14F-4D97-AF65-F5344CB8AC3E}">
        <p14:creationId xmlns:p14="http://schemas.microsoft.com/office/powerpoint/2010/main" val="5890935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14600"/>
            <a:ext cx="7848600" cy="4191000"/>
          </a:xfrm>
        </p:spPr>
        <p:txBody>
          <a:bodyPr>
            <a:normAutofit fontScale="92500" lnSpcReduction="10000"/>
          </a:bodyPr>
          <a:lstStyle/>
          <a:p>
            <a:pPr>
              <a:buFont typeface="Symbol" pitchFamily="18" charset="2"/>
              <a:buChar char="~"/>
            </a:pPr>
            <a:r>
              <a:rPr lang="en-US" sz="3200" dirty="0" smtClean="0"/>
              <a:t>handhelds can play a big part in </a:t>
            </a:r>
            <a:r>
              <a:rPr lang="en-US" sz="3200" b="1" u="sng" dirty="0" smtClean="0"/>
              <a:t>project based learning</a:t>
            </a:r>
          </a:p>
          <a:p>
            <a:pPr>
              <a:buFont typeface="Symbol" pitchFamily="18" charset="2"/>
              <a:buChar char="~"/>
            </a:pPr>
            <a:r>
              <a:rPr lang="en-US" sz="3200" dirty="0" smtClean="0"/>
              <a:t>Not only do projects </a:t>
            </a:r>
            <a:r>
              <a:rPr lang="en-US" sz="3200" b="1" dirty="0" smtClean="0">
                <a:solidFill>
                  <a:srgbClr val="FF0000"/>
                </a:solidFill>
                <a:effectLst>
                  <a:outerShdw blurRad="38100" dist="38100" dir="2700000" algn="tl">
                    <a:srgbClr val="000000">
                      <a:alpha val="43137"/>
                    </a:srgbClr>
                  </a:outerShdw>
                </a:effectLst>
              </a:rPr>
              <a:t>motivate</a:t>
            </a:r>
            <a:r>
              <a:rPr lang="en-US" sz="3200" dirty="0" smtClean="0">
                <a:effectLst>
                  <a:outerShdw blurRad="38100" dist="38100" dir="2700000" algn="tl">
                    <a:srgbClr val="000000">
                      <a:alpha val="43137"/>
                    </a:srgbClr>
                  </a:outerShdw>
                </a:effectLst>
              </a:rPr>
              <a:t> </a:t>
            </a:r>
            <a:r>
              <a:rPr lang="en-US" sz="3200" dirty="0" smtClean="0"/>
              <a:t>students because they use </a:t>
            </a:r>
            <a:r>
              <a:rPr lang="en-US" sz="3200" b="1" dirty="0" smtClean="0">
                <a:solidFill>
                  <a:srgbClr val="FF0000"/>
                </a:solidFill>
                <a:effectLst>
                  <a:outerShdw blurRad="38100" dist="38100" dir="2700000" algn="tl">
                    <a:srgbClr val="000000">
                      <a:alpha val="43137"/>
                    </a:srgbClr>
                  </a:outerShdw>
                </a:effectLst>
              </a:rPr>
              <a:t>exciting</a:t>
            </a:r>
            <a:r>
              <a:rPr lang="en-US" sz="3200" dirty="0" smtClean="0">
                <a:solidFill>
                  <a:srgbClr val="FF0000"/>
                </a:solidFill>
              </a:rPr>
              <a:t> </a:t>
            </a:r>
            <a:r>
              <a:rPr lang="en-US" sz="3200" dirty="0" smtClean="0"/>
              <a:t>handheld technology, but they also lend themselves to student </a:t>
            </a:r>
            <a:r>
              <a:rPr lang="en-US" sz="3200" b="1" dirty="0" smtClean="0">
                <a:solidFill>
                  <a:srgbClr val="FF0000"/>
                </a:solidFill>
                <a:effectLst>
                  <a:outerShdw blurRad="38100" dist="38100" dir="2700000" algn="tl">
                    <a:srgbClr val="000000">
                      <a:alpha val="43137"/>
                    </a:srgbClr>
                  </a:outerShdw>
                </a:effectLst>
              </a:rPr>
              <a:t>voice</a:t>
            </a:r>
            <a:r>
              <a:rPr lang="en-US" sz="3200" dirty="0" smtClean="0">
                <a:solidFill>
                  <a:srgbClr val="FF0000"/>
                </a:solidFill>
              </a:rPr>
              <a:t> </a:t>
            </a:r>
            <a:r>
              <a:rPr lang="en-US" sz="3200" dirty="0" smtClean="0"/>
              <a:t>and </a:t>
            </a:r>
            <a:r>
              <a:rPr lang="en-US" sz="3200" b="1" dirty="0" smtClean="0">
                <a:solidFill>
                  <a:srgbClr val="FF0000"/>
                </a:solidFill>
                <a:effectLst>
                  <a:outerShdw blurRad="38100" dist="38100" dir="2700000" algn="tl">
                    <a:srgbClr val="000000">
                      <a:alpha val="43137"/>
                    </a:srgbClr>
                  </a:outerShdw>
                </a:effectLst>
              </a:rPr>
              <a:t>choice </a:t>
            </a:r>
            <a:r>
              <a:rPr lang="en-US" sz="3200" dirty="0" smtClean="0"/>
              <a:t>in their own learning</a:t>
            </a:r>
          </a:p>
          <a:p>
            <a:pPr>
              <a:buFont typeface="Symbol" pitchFamily="18" charset="2"/>
              <a:buChar char="~"/>
            </a:pPr>
            <a:r>
              <a:rPr lang="en-US" sz="3200" dirty="0">
                <a:hlinkClick r:id="rId3"/>
              </a:rPr>
              <a:t>http://</a:t>
            </a:r>
            <a:r>
              <a:rPr lang="en-US" sz="3200" dirty="0" smtClean="0">
                <a:hlinkClick r:id="rId3"/>
              </a:rPr>
              <a:t>youtu.be/nbiBCx5rii4</a:t>
            </a:r>
            <a:r>
              <a:rPr lang="en-US" sz="3200" dirty="0" smtClean="0"/>
              <a:t> </a:t>
            </a:r>
            <a:r>
              <a:rPr lang="en-US" sz="1900" dirty="0" smtClean="0"/>
              <a:t>(learning in hand part 1-10 min)</a:t>
            </a:r>
            <a:endParaRPr lang="en-US" sz="3200" dirty="0" smtClean="0"/>
          </a:p>
          <a:p>
            <a:pPr marL="0" indent="0">
              <a:buNone/>
            </a:pPr>
            <a:r>
              <a:rPr lang="en-US" sz="3200" dirty="0"/>
              <a:t>	</a:t>
            </a:r>
            <a:r>
              <a:rPr lang="en-US" sz="3200" dirty="0" smtClean="0"/>
              <a:t>(What makes a good vice President)</a:t>
            </a:r>
          </a:p>
          <a:p>
            <a:pPr marL="0" indent="0">
              <a:buNone/>
            </a:pPr>
            <a:endParaRPr lang="en-US" sz="3200" dirty="0"/>
          </a:p>
        </p:txBody>
      </p:sp>
      <p:sp>
        <p:nvSpPr>
          <p:cNvPr id="2" name="Title 1"/>
          <p:cNvSpPr>
            <a:spLocks noGrp="1"/>
          </p:cNvSpPr>
          <p:nvPr>
            <p:ph type="title"/>
          </p:nvPr>
        </p:nvSpPr>
        <p:spPr/>
        <p:txBody>
          <a:bodyPr/>
          <a:lstStyle/>
          <a:p>
            <a:r>
              <a:rPr lang="en-US" dirty="0" smtClean="0"/>
              <a:t>Learning in Hand</a:t>
            </a:r>
            <a:endParaRPr lang="en-US" dirty="0"/>
          </a:p>
        </p:txBody>
      </p:sp>
    </p:spTree>
    <p:extLst>
      <p:ext uri="{BB962C8B-B14F-4D97-AF65-F5344CB8AC3E}">
        <p14:creationId xmlns:p14="http://schemas.microsoft.com/office/powerpoint/2010/main" val="9485541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5466"/>
            <a:ext cx="8229599" cy="3953933"/>
          </a:xfrm>
        </p:spPr>
        <p:txBody>
          <a:bodyPr>
            <a:normAutofit/>
          </a:bodyPr>
          <a:lstStyle/>
          <a:p>
            <a:pPr>
              <a:buFont typeface="Symbol" pitchFamily="18" charset="2"/>
              <a:buChar char="~"/>
            </a:pPr>
            <a:r>
              <a:rPr lang="en-US" sz="3200" dirty="0" smtClean="0"/>
              <a:t>Students work over an extended period of time answering a </a:t>
            </a:r>
            <a:r>
              <a:rPr lang="en-US" sz="3200" b="1" u="sng" dirty="0" smtClean="0">
                <a:solidFill>
                  <a:srgbClr val="FF0000"/>
                </a:solidFill>
              </a:rPr>
              <a:t>Driving Question </a:t>
            </a:r>
            <a:r>
              <a:rPr lang="en-US" i="1" dirty="0" smtClean="0"/>
              <a:t>(open ended)</a:t>
            </a:r>
            <a:endParaRPr lang="en-US" i="1" dirty="0"/>
          </a:p>
          <a:p>
            <a:pPr>
              <a:buFont typeface="Symbol" pitchFamily="18" charset="2"/>
              <a:buChar char="~"/>
            </a:pPr>
            <a:r>
              <a:rPr lang="en-US" sz="3200" dirty="0" smtClean="0"/>
              <a:t>The question is so deep that is requires students to create a </a:t>
            </a:r>
            <a:r>
              <a:rPr lang="en-US" sz="3200" b="1" dirty="0" smtClean="0">
                <a:solidFill>
                  <a:srgbClr val="FF0000"/>
                </a:solidFill>
              </a:rPr>
              <a:t>project</a:t>
            </a:r>
            <a:r>
              <a:rPr lang="en-US" sz="3200" dirty="0" smtClean="0">
                <a:solidFill>
                  <a:srgbClr val="FF0000"/>
                </a:solidFill>
              </a:rPr>
              <a:t> </a:t>
            </a:r>
            <a:r>
              <a:rPr lang="en-US" sz="3200" dirty="0" smtClean="0"/>
              <a:t>to share their findings with others</a:t>
            </a:r>
          </a:p>
          <a:p>
            <a:pPr>
              <a:buFont typeface="Symbol" pitchFamily="18" charset="2"/>
              <a:buChar char="~"/>
            </a:pPr>
            <a:r>
              <a:rPr lang="en-US" sz="3200" dirty="0" smtClean="0"/>
              <a:t>Incorporates many different subjects to deepen learning (cross curriculum) </a:t>
            </a:r>
            <a:r>
              <a:rPr lang="en-US" sz="3200" b="1" dirty="0" smtClean="0">
                <a:solidFill>
                  <a:srgbClr val="FF0000"/>
                </a:solidFill>
              </a:rPr>
              <a:t>CCSS</a:t>
            </a:r>
            <a:endParaRPr lang="en-US" sz="3200" b="1" dirty="0">
              <a:solidFill>
                <a:srgbClr val="FF0000"/>
              </a:solidFill>
            </a:endParaRPr>
          </a:p>
        </p:txBody>
      </p:sp>
      <p:sp>
        <p:nvSpPr>
          <p:cNvPr id="2" name="Title 1"/>
          <p:cNvSpPr>
            <a:spLocks noGrp="1"/>
          </p:cNvSpPr>
          <p:nvPr>
            <p:ph type="title"/>
          </p:nvPr>
        </p:nvSpPr>
        <p:spPr/>
        <p:txBody>
          <a:bodyPr/>
          <a:lstStyle/>
          <a:p>
            <a:r>
              <a:rPr lang="en-US" dirty="0" smtClean="0"/>
              <a:t>Project based Learnin</a:t>
            </a:r>
            <a:r>
              <a:rPr lang="en-US" dirty="0"/>
              <a:t>g</a:t>
            </a:r>
          </a:p>
        </p:txBody>
      </p:sp>
    </p:spTree>
    <p:extLst>
      <p:ext uri="{BB962C8B-B14F-4D97-AF65-F5344CB8AC3E}">
        <p14:creationId xmlns:p14="http://schemas.microsoft.com/office/powerpoint/2010/main" val="14102808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362200"/>
            <a:ext cx="8839199" cy="4267199"/>
          </a:xfrm>
        </p:spPr>
        <p:txBody>
          <a:bodyPr>
            <a:noAutofit/>
          </a:bodyPr>
          <a:lstStyle/>
          <a:p>
            <a:r>
              <a:rPr lang="en-US" sz="2800" dirty="0"/>
              <a:t>Digital Storytelling can transform your students' writing into a visual masterpiece that is filled with voice and emotion, while enhancing critical thinking skills. </a:t>
            </a:r>
            <a:endParaRPr lang="en-US" sz="2800" dirty="0" smtClean="0"/>
          </a:p>
          <a:p>
            <a:r>
              <a:rPr lang="en-US" sz="2800" dirty="0" smtClean="0">
                <a:solidFill>
                  <a:srgbClr val="00B050"/>
                </a:solidFill>
              </a:rPr>
              <a:t>Replace the traditional PowerPoint Project</a:t>
            </a:r>
          </a:p>
          <a:p>
            <a:r>
              <a:rPr lang="en-US" sz="2800" dirty="0" smtClean="0">
                <a:solidFill>
                  <a:srgbClr val="002060"/>
                </a:solidFill>
              </a:rPr>
              <a:t>The </a:t>
            </a:r>
            <a:r>
              <a:rPr lang="en-US" sz="2800" dirty="0" err="1">
                <a:solidFill>
                  <a:srgbClr val="002060"/>
                </a:solidFill>
              </a:rPr>
              <a:t>iPad</a:t>
            </a:r>
            <a:r>
              <a:rPr lang="en-US" sz="2800" dirty="0">
                <a:solidFill>
                  <a:srgbClr val="002060"/>
                </a:solidFill>
              </a:rPr>
              <a:t> takes digital storytelling to a new </a:t>
            </a:r>
            <a:r>
              <a:rPr lang="en-US" sz="2800" dirty="0" smtClean="0">
                <a:solidFill>
                  <a:srgbClr val="002060"/>
                </a:solidFill>
              </a:rPr>
              <a:t>level</a:t>
            </a:r>
          </a:p>
          <a:p>
            <a:pPr lvl="1"/>
            <a:r>
              <a:rPr lang="en-US" sz="2800" dirty="0" smtClean="0">
                <a:solidFill>
                  <a:srgbClr val="002060"/>
                </a:solidFill>
              </a:rPr>
              <a:t>easier</a:t>
            </a:r>
          </a:p>
          <a:p>
            <a:pPr lvl="1"/>
            <a:r>
              <a:rPr lang="en-US" sz="2800" dirty="0" smtClean="0">
                <a:solidFill>
                  <a:srgbClr val="002060"/>
                </a:solidFill>
              </a:rPr>
              <a:t>engaging </a:t>
            </a:r>
            <a:r>
              <a:rPr lang="en-US" sz="2800" dirty="0">
                <a:solidFill>
                  <a:srgbClr val="002060"/>
                </a:solidFill>
              </a:rPr>
              <a:t>for students of all grade levels as well as </a:t>
            </a:r>
            <a:r>
              <a:rPr lang="en-US" sz="2800" dirty="0" smtClean="0">
                <a:solidFill>
                  <a:srgbClr val="002060"/>
                </a:solidFill>
              </a:rPr>
              <a:t>teachers</a:t>
            </a:r>
            <a:r>
              <a:rPr lang="en-US" sz="2800" dirty="0">
                <a:solidFill>
                  <a:srgbClr val="002060"/>
                </a:solidFill>
              </a:rPr>
              <a:t>. </a:t>
            </a:r>
          </a:p>
        </p:txBody>
      </p:sp>
      <p:sp>
        <p:nvSpPr>
          <p:cNvPr id="3" name="Title 2"/>
          <p:cNvSpPr>
            <a:spLocks noGrp="1"/>
          </p:cNvSpPr>
          <p:nvPr>
            <p:ph type="title"/>
          </p:nvPr>
        </p:nvSpPr>
        <p:spPr>
          <a:xfrm>
            <a:off x="457200" y="457200"/>
            <a:ext cx="8229600" cy="1252728"/>
          </a:xfrm>
        </p:spPr>
        <p:txBody>
          <a:bodyPr/>
          <a:lstStyle/>
          <a:p>
            <a:r>
              <a:rPr lang="en-US" dirty="0" smtClean="0"/>
              <a:t>Digital Story Telling</a:t>
            </a:r>
            <a:endParaRPr lang="en-US" dirty="0"/>
          </a:p>
        </p:txBody>
      </p:sp>
    </p:spTree>
    <p:extLst>
      <p:ext uri="{BB962C8B-B14F-4D97-AF65-F5344CB8AC3E}">
        <p14:creationId xmlns:p14="http://schemas.microsoft.com/office/powerpoint/2010/main" val="17094652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hlinkClick r:id="rId3"/>
              </a:rPr>
              <a:t>http://</a:t>
            </a:r>
            <a:r>
              <a:rPr lang="en-US" sz="3200" dirty="0" smtClean="0">
                <a:hlinkClick r:id="rId3"/>
              </a:rPr>
              <a:t>youtu.be/XnWAhFcDPrY</a:t>
            </a:r>
            <a:r>
              <a:rPr lang="en-US" sz="3200" dirty="0"/>
              <a:t> </a:t>
            </a:r>
            <a:r>
              <a:rPr lang="en-US" sz="3200" dirty="0" smtClean="0"/>
              <a:t> </a:t>
            </a:r>
            <a:r>
              <a:rPr lang="en-US" sz="2000" dirty="0" smtClean="0"/>
              <a:t>(8 minutes)</a:t>
            </a:r>
            <a:endParaRPr lang="en-US" sz="3200" dirty="0" smtClean="0"/>
          </a:p>
          <a:p>
            <a:pPr lvl="1"/>
            <a:r>
              <a:rPr lang="en-US" sz="2800" dirty="0" smtClean="0"/>
              <a:t>4</a:t>
            </a:r>
            <a:r>
              <a:rPr lang="en-US" sz="2800" baseline="30000" dirty="0" smtClean="0"/>
              <a:t>th</a:t>
            </a:r>
            <a:r>
              <a:rPr lang="en-US" sz="2800" dirty="0" smtClean="0"/>
              <a:t> grade project</a:t>
            </a:r>
          </a:p>
          <a:p>
            <a:pPr lvl="1"/>
            <a:r>
              <a:rPr lang="en-US" sz="2800" dirty="0" smtClean="0"/>
              <a:t>Created a mini documentary on an animal of their choice</a:t>
            </a:r>
          </a:p>
          <a:p>
            <a:pPr lvl="1"/>
            <a:r>
              <a:rPr lang="en-US" sz="2800" dirty="0" smtClean="0">
                <a:hlinkClick r:id="rId4"/>
              </a:rPr>
              <a:t>www.vimeo.com/channels/animalproject</a:t>
            </a:r>
            <a:endParaRPr lang="en-US" sz="2800" dirty="0" smtClean="0"/>
          </a:p>
          <a:p>
            <a:pPr lvl="1"/>
            <a:endParaRPr lang="en-US" sz="2800" dirty="0" smtClean="0"/>
          </a:p>
          <a:p>
            <a:pPr lvl="1"/>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Great Project Examples</a:t>
            </a:r>
            <a:endParaRPr lang="en-US" dirty="0"/>
          </a:p>
        </p:txBody>
      </p:sp>
    </p:spTree>
    <p:extLst>
      <p:ext uri="{BB962C8B-B14F-4D97-AF65-F5344CB8AC3E}">
        <p14:creationId xmlns:p14="http://schemas.microsoft.com/office/powerpoint/2010/main" val="19096850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8400"/>
            <a:ext cx="8610599" cy="3276599"/>
          </a:xfrm>
        </p:spPr>
        <p:txBody>
          <a:bodyPr>
            <a:normAutofit/>
          </a:bodyPr>
          <a:lstStyle/>
          <a:p>
            <a:r>
              <a:rPr lang="en-US" b="1" dirty="0" smtClean="0"/>
              <a:t>Objectives</a:t>
            </a:r>
          </a:p>
          <a:p>
            <a:pPr lvl="1"/>
            <a:r>
              <a:rPr lang="en-US" dirty="0" smtClean="0"/>
              <a:t>Basics of </a:t>
            </a:r>
            <a:r>
              <a:rPr lang="en-US" dirty="0" err="1" smtClean="0"/>
              <a:t>iPad</a:t>
            </a:r>
            <a:r>
              <a:rPr lang="en-US" dirty="0" smtClean="0"/>
              <a:t> </a:t>
            </a:r>
          </a:p>
          <a:p>
            <a:pPr lvl="2"/>
            <a:r>
              <a:rPr lang="en-US" dirty="0" smtClean="0"/>
              <a:t>Parts</a:t>
            </a:r>
          </a:p>
          <a:p>
            <a:pPr lvl="2"/>
            <a:r>
              <a:rPr lang="en-US" dirty="0" smtClean="0"/>
              <a:t>Apps</a:t>
            </a:r>
          </a:p>
          <a:p>
            <a:pPr lvl="1"/>
            <a:r>
              <a:rPr lang="en-US" dirty="0" smtClean="0"/>
              <a:t>Tips and procedures on how to use the </a:t>
            </a:r>
            <a:r>
              <a:rPr lang="en-US" dirty="0" err="1" smtClean="0"/>
              <a:t>ipads</a:t>
            </a:r>
            <a:r>
              <a:rPr lang="en-US" dirty="0" smtClean="0"/>
              <a:t> in a classroom</a:t>
            </a:r>
          </a:p>
          <a:p>
            <a:pPr lvl="1"/>
            <a:r>
              <a:rPr lang="en-US" dirty="0" smtClean="0"/>
              <a:t>You will be able to use the </a:t>
            </a:r>
            <a:r>
              <a:rPr lang="en-US" dirty="0" err="1" smtClean="0"/>
              <a:t>iPad</a:t>
            </a:r>
            <a:r>
              <a:rPr lang="en-US" dirty="0" smtClean="0"/>
              <a:t> for project based learning specifically digital storytelling</a:t>
            </a:r>
          </a:p>
          <a:p>
            <a:pPr lvl="1"/>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14808979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Teaching Channel.org</a:t>
            </a:r>
            <a:endParaRPr lang="en-US" dirty="0" smtClean="0"/>
          </a:p>
          <a:p>
            <a:r>
              <a:rPr lang="en-US" dirty="0" smtClean="0">
                <a:hlinkClick r:id="rId3"/>
              </a:rPr>
              <a:t>Pirate Technology Page</a:t>
            </a:r>
            <a:endParaRPr lang="en-US" dirty="0" smtClean="0"/>
          </a:p>
          <a:p>
            <a:r>
              <a:rPr lang="en-US" dirty="0" err="1" smtClean="0"/>
              <a:t>TeacherCast</a:t>
            </a:r>
            <a:r>
              <a:rPr lang="en-US" dirty="0" smtClean="0"/>
              <a:t> App (great podcasts!)</a:t>
            </a:r>
          </a:p>
          <a:p>
            <a:r>
              <a:rPr lang="en-US" dirty="0" smtClean="0"/>
              <a:t>Google It!</a:t>
            </a:r>
          </a:p>
          <a:p>
            <a:endParaRPr lang="en-US" dirty="0"/>
          </a:p>
        </p:txBody>
      </p:sp>
      <p:sp>
        <p:nvSpPr>
          <p:cNvPr id="3" name="Title 2"/>
          <p:cNvSpPr>
            <a:spLocks noGrp="1"/>
          </p:cNvSpPr>
          <p:nvPr>
            <p:ph type="title"/>
          </p:nvPr>
        </p:nvSpPr>
        <p:spPr/>
        <p:txBody>
          <a:bodyPr/>
          <a:lstStyle/>
          <a:p>
            <a:r>
              <a:rPr lang="en-US" dirty="0" smtClean="0"/>
              <a:t>Project Ideas and Strategies</a:t>
            </a:r>
            <a:endParaRPr lang="en-US" dirty="0"/>
          </a:p>
        </p:txBody>
      </p:sp>
    </p:spTree>
    <p:extLst>
      <p:ext uri="{BB962C8B-B14F-4D97-AF65-F5344CB8AC3E}">
        <p14:creationId xmlns:p14="http://schemas.microsoft.com/office/powerpoint/2010/main" val="79421457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Digital Story Telling Apps</a:t>
            </a:r>
            <a:endParaRPr lang="en-US" dirty="0"/>
          </a:p>
        </p:txBody>
      </p:sp>
      <p:sp>
        <p:nvSpPr>
          <p:cNvPr id="4" name="Content Placeholder 3"/>
          <p:cNvSpPr>
            <a:spLocks noGrp="1"/>
          </p:cNvSpPr>
          <p:nvPr>
            <p:ph sz="quarter" idx="13"/>
          </p:nvPr>
        </p:nvSpPr>
        <p:spPr/>
        <p:txBody>
          <a:bodyPr>
            <a:normAutofit/>
          </a:bodyPr>
          <a:lstStyle/>
          <a:p>
            <a:r>
              <a:rPr lang="en-US" dirty="0" err="1"/>
              <a:t>PuppetPals</a:t>
            </a:r>
            <a:r>
              <a:rPr lang="en-US" dirty="0"/>
              <a:t> Director’s Pass</a:t>
            </a:r>
          </a:p>
          <a:p>
            <a:r>
              <a:rPr lang="en-US" dirty="0" err="1"/>
              <a:t>Toontastic</a:t>
            </a:r>
            <a:endParaRPr lang="en-US" dirty="0"/>
          </a:p>
          <a:p>
            <a:r>
              <a:rPr lang="en-US" dirty="0" smtClean="0"/>
              <a:t>iMovie</a:t>
            </a:r>
            <a:endParaRPr lang="en-US" dirty="0" smtClean="0"/>
          </a:p>
          <a:p>
            <a:r>
              <a:rPr lang="en-US" dirty="0" err="1"/>
              <a:t>iBookcreator</a:t>
            </a:r>
            <a:endParaRPr lang="en-US" dirty="0"/>
          </a:p>
          <a:p>
            <a:r>
              <a:rPr lang="en-US" dirty="0" smtClean="0"/>
              <a:t>Strip </a:t>
            </a:r>
            <a:r>
              <a:rPr lang="en-US" dirty="0" smtClean="0"/>
              <a:t>Designer</a:t>
            </a:r>
          </a:p>
          <a:p>
            <a:r>
              <a:rPr lang="en-US" dirty="0" smtClean="0"/>
              <a:t>Sock </a:t>
            </a:r>
            <a:r>
              <a:rPr lang="en-US" dirty="0" smtClean="0"/>
              <a:t>Puppets</a:t>
            </a:r>
          </a:p>
          <a:p>
            <a:endParaRPr lang="en-US" dirty="0" smtClean="0"/>
          </a:p>
          <a:p>
            <a:endParaRPr lang="en-US" dirty="0"/>
          </a:p>
        </p:txBody>
      </p:sp>
      <p:sp>
        <p:nvSpPr>
          <p:cNvPr id="3" name="Content Placeholder 2"/>
          <p:cNvSpPr>
            <a:spLocks noGrp="1"/>
          </p:cNvSpPr>
          <p:nvPr>
            <p:ph sz="quarter" idx="14"/>
          </p:nvPr>
        </p:nvSpPr>
        <p:spPr/>
        <p:txBody>
          <a:bodyPr/>
          <a:lstStyle/>
          <a:p>
            <a:r>
              <a:rPr lang="en-US" dirty="0"/>
              <a:t>Voice Thread</a:t>
            </a:r>
          </a:p>
          <a:p>
            <a:r>
              <a:rPr lang="en-US" dirty="0" err="1"/>
              <a:t>ShowMe</a:t>
            </a:r>
            <a:endParaRPr lang="en-US" dirty="0"/>
          </a:p>
          <a:p>
            <a:r>
              <a:rPr lang="en-US" dirty="0" err="1"/>
              <a:t>FaceTalk</a:t>
            </a:r>
            <a:endParaRPr lang="en-US" dirty="0"/>
          </a:p>
          <a:p>
            <a:r>
              <a:rPr lang="en-US" dirty="0"/>
              <a:t>Splice</a:t>
            </a:r>
          </a:p>
          <a:p>
            <a:r>
              <a:rPr lang="en-US" dirty="0" err="1"/>
              <a:t>Educreations</a:t>
            </a:r>
            <a:endParaRPr lang="en-US" dirty="0"/>
          </a:p>
          <a:p>
            <a:r>
              <a:rPr lang="en-US" dirty="0"/>
              <a:t>Home Design</a:t>
            </a:r>
          </a:p>
          <a:p>
            <a:r>
              <a:rPr lang="en-US" dirty="0"/>
              <a:t>Pic Collage</a:t>
            </a:r>
          </a:p>
          <a:p>
            <a:endParaRPr lang="en-US" dirty="0"/>
          </a:p>
        </p:txBody>
      </p:sp>
    </p:spTree>
    <p:extLst>
      <p:ext uri="{BB962C8B-B14F-4D97-AF65-F5344CB8AC3E}">
        <p14:creationId xmlns:p14="http://schemas.microsoft.com/office/powerpoint/2010/main" val="36372016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57200"/>
            <a:ext cx="6324600" cy="1252728"/>
          </a:xfrm>
        </p:spPr>
        <p:txBody>
          <a:bodyPr>
            <a:normAutofit fontScale="90000"/>
          </a:bodyPr>
          <a:lstStyle/>
          <a:p>
            <a:r>
              <a:rPr lang="en-US" dirty="0" err="1" smtClean="0"/>
              <a:t>PuppetPals</a:t>
            </a:r>
            <a:r>
              <a:rPr lang="en-US" dirty="0" smtClean="0"/>
              <a:t>  Director’s Pass</a:t>
            </a:r>
            <a:br>
              <a:rPr lang="en-US" dirty="0" smtClean="0"/>
            </a:br>
            <a:r>
              <a:rPr lang="en-US" dirty="0" smtClean="0"/>
              <a:t>$2.99</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477000" y="0"/>
            <a:ext cx="2552700" cy="2552700"/>
          </a:xfrm>
        </p:spPr>
      </p:pic>
      <p:sp>
        <p:nvSpPr>
          <p:cNvPr id="5" name="Content Placeholder 4"/>
          <p:cNvSpPr>
            <a:spLocks noGrp="1"/>
          </p:cNvSpPr>
          <p:nvPr>
            <p:ph sz="quarter" idx="14"/>
          </p:nvPr>
        </p:nvSpPr>
        <p:spPr>
          <a:xfrm>
            <a:off x="228600" y="2514600"/>
            <a:ext cx="8686800" cy="4038600"/>
          </a:xfrm>
        </p:spPr>
        <p:txBody>
          <a:bodyPr>
            <a:noAutofit/>
          </a:bodyPr>
          <a:lstStyle/>
          <a:p>
            <a:r>
              <a:rPr lang="en-US" sz="2000" dirty="0" err="1" smtClean="0"/>
              <a:t>puppeteering</a:t>
            </a:r>
            <a:r>
              <a:rPr lang="en-US" sz="2000" dirty="0" smtClean="0"/>
              <a:t> </a:t>
            </a:r>
            <a:r>
              <a:rPr lang="en-US" sz="2000" dirty="0"/>
              <a:t>and voicing characters while creating movies to </a:t>
            </a:r>
            <a:r>
              <a:rPr lang="en-US" sz="2000" dirty="0" smtClean="0"/>
              <a:t>share</a:t>
            </a:r>
          </a:p>
          <a:p>
            <a:r>
              <a:rPr lang="en-US" sz="2000" dirty="0" smtClean="0"/>
              <a:t>Simply </a:t>
            </a:r>
            <a:r>
              <a:rPr lang="en-US" sz="2000" dirty="0"/>
              <a:t>pick out your actors and backdrops, drag them on to the stage, and tap record. Your movements and audio will be recorded in real time for playback later. </a:t>
            </a:r>
            <a:endParaRPr lang="en-US" sz="2000" dirty="0" smtClean="0"/>
          </a:p>
          <a:p>
            <a:r>
              <a:rPr lang="en-US" sz="2000" dirty="0" smtClean="0"/>
              <a:t>This </a:t>
            </a:r>
            <a:r>
              <a:rPr lang="en-US" sz="2000" dirty="0"/>
              <a:t>app is as fun as your own creativity. Act out a story of Pirates on the high seas, fight as scary monsters, or play the part of a Wild West bandit on the loose. You can even combine any characters however you want! </a:t>
            </a:r>
            <a:endParaRPr lang="en-US" sz="2000" dirty="0" smtClean="0"/>
          </a:p>
          <a:p>
            <a:r>
              <a:rPr lang="en-US" sz="2000" dirty="0" smtClean="0"/>
              <a:t>FEATURES</a:t>
            </a:r>
            <a:r>
              <a:rPr lang="en-US" sz="2000" dirty="0"/>
              <a:t> </a:t>
            </a:r>
            <a:br>
              <a:rPr lang="en-US" sz="2000" dirty="0"/>
            </a:br>
            <a:r>
              <a:rPr lang="en-US" sz="2000" dirty="0"/>
              <a:t>- Create an actor from a </a:t>
            </a:r>
            <a:r>
              <a:rPr lang="en-US" sz="2000" dirty="0" smtClean="0"/>
              <a:t>photo, Use </a:t>
            </a:r>
            <a:r>
              <a:rPr lang="en-US" sz="2000" dirty="0"/>
              <a:t>a photo as a </a:t>
            </a:r>
            <a:r>
              <a:rPr lang="en-US" sz="2000" dirty="0" smtClean="0"/>
              <a:t>backdrop</a:t>
            </a:r>
            <a:r>
              <a:rPr lang="en-US" sz="2000" dirty="0"/>
              <a:t/>
            </a:r>
            <a:br>
              <a:rPr lang="en-US" sz="2000" dirty="0"/>
            </a:br>
            <a:r>
              <a:rPr lang="en-US" sz="2000" dirty="0"/>
              <a:t>- zoom and rotate your characters using two </a:t>
            </a:r>
            <a:r>
              <a:rPr lang="en-US" sz="2000" dirty="0" smtClean="0"/>
              <a:t>fingers, </a:t>
            </a:r>
            <a:r>
              <a:rPr lang="en-US" sz="2000" dirty="0"/>
              <a:t>flip them around </a:t>
            </a:r>
            <a:r>
              <a:rPr lang="en-US" sz="2000" dirty="0" smtClean="0"/>
              <a:t>by a </a:t>
            </a:r>
            <a:r>
              <a:rPr lang="en-US" sz="2000" dirty="0"/>
              <a:t>double tap</a:t>
            </a:r>
            <a:br>
              <a:rPr lang="en-US" sz="2000" dirty="0"/>
            </a:br>
            <a:r>
              <a:rPr lang="en-US" sz="2000" dirty="0"/>
              <a:t>- a wide variety of creative characters to download (including famous talk show hosts and politicians)</a:t>
            </a:r>
            <a:br>
              <a:rPr lang="en-US" sz="2000" dirty="0"/>
            </a:br>
            <a:endParaRPr lang="en-US" sz="2000" dirty="0"/>
          </a:p>
        </p:txBody>
      </p:sp>
    </p:spTree>
    <p:extLst>
      <p:ext uri="{BB962C8B-B14F-4D97-AF65-F5344CB8AC3E}">
        <p14:creationId xmlns:p14="http://schemas.microsoft.com/office/powerpoint/2010/main" val="2821798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Toontastic</a:t>
            </a:r>
            <a:endParaRPr lang="en-US" dirty="0"/>
          </a:p>
        </p:txBody>
      </p:sp>
      <p:sp>
        <p:nvSpPr>
          <p:cNvPr id="4" name="Content Placeholder 3"/>
          <p:cNvSpPr>
            <a:spLocks noGrp="1"/>
          </p:cNvSpPr>
          <p:nvPr>
            <p:ph sz="quarter" idx="13"/>
          </p:nvPr>
        </p:nvSpPr>
        <p:spPr/>
        <p:txBody>
          <a:bodyPr>
            <a:normAutofit lnSpcReduction="10000"/>
          </a:bodyPr>
          <a:lstStyle/>
          <a:p>
            <a:r>
              <a:rPr lang="en-US" dirty="0"/>
              <a:t>Creating cartoons with </a:t>
            </a:r>
            <a:r>
              <a:rPr lang="en-US" dirty="0" err="1"/>
              <a:t>Toontastic</a:t>
            </a:r>
            <a:r>
              <a:rPr lang="en-US" dirty="0"/>
              <a:t> is as easy as putting on a puppet show - simply press the record button and tell your stories through play! Once you’re done, share your cartoons with friends &amp; family around the world.</a:t>
            </a:r>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33143" y="2679700"/>
            <a:ext cx="3446463" cy="3446463"/>
          </a:xfrm>
        </p:spPr>
      </p:pic>
    </p:spTree>
    <p:extLst>
      <p:ext uri="{BB962C8B-B14F-4D97-AF65-F5344CB8AC3E}">
        <p14:creationId xmlns:p14="http://schemas.microsoft.com/office/powerpoint/2010/main" val="3477959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iMovie $4.99</a:t>
            </a:r>
            <a:endParaRPr lang="en-US" dirty="0"/>
          </a:p>
        </p:txBody>
      </p:sp>
      <p:sp>
        <p:nvSpPr>
          <p:cNvPr id="4" name="Content Placeholder 3"/>
          <p:cNvSpPr>
            <a:spLocks noGrp="1"/>
          </p:cNvSpPr>
          <p:nvPr>
            <p:ph sz="quarter" idx="13"/>
          </p:nvPr>
        </p:nvSpPr>
        <p:spPr>
          <a:xfrm>
            <a:off x="381000" y="2679192"/>
            <a:ext cx="8458199" cy="3874008"/>
          </a:xfrm>
        </p:spPr>
        <p:txBody>
          <a:bodyPr>
            <a:normAutofit fontScale="25000" lnSpcReduction="20000"/>
          </a:bodyPr>
          <a:lstStyle/>
          <a:p>
            <a:r>
              <a:rPr lang="en-US" sz="9600" dirty="0"/>
              <a:t>Make beautiful HD movies anywhere with iMovie, the fast and fun moviemaking app that puts everything you need to tell your story at your fingertips. </a:t>
            </a:r>
            <a:endParaRPr lang="en-US" sz="9600" dirty="0" smtClean="0"/>
          </a:p>
          <a:p>
            <a:r>
              <a:rPr lang="en-US" sz="9600" dirty="0" smtClean="0"/>
              <a:t>Browse </a:t>
            </a:r>
            <a:r>
              <a:rPr lang="en-US" sz="9600" dirty="0"/>
              <a:t>and play projects in the Marquee view. </a:t>
            </a:r>
            <a:endParaRPr lang="en-US" sz="9600" dirty="0" smtClean="0"/>
          </a:p>
          <a:p>
            <a:r>
              <a:rPr lang="en-US" sz="9600" dirty="0" smtClean="0"/>
              <a:t>Made </a:t>
            </a:r>
            <a:r>
              <a:rPr lang="en-US" sz="9600" dirty="0"/>
              <a:t>for </a:t>
            </a:r>
            <a:r>
              <a:rPr lang="en-US" sz="9600" dirty="0" smtClean="0"/>
              <a:t>Multi-Touch</a:t>
            </a:r>
          </a:p>
          <a:p>
            <a:r>
              <a:rPr lang="en-US" sz="9600" dirty="0" smtClean="0"/>
              <a:t>Create </a:t>
            </a:r>
            <a:r>
              <a:rPr lang="en-US" sz="9600" dirty="0"/>
              <a:t>movie </a:t>
            </a:r>
            <a:r>
              <a:rPr lang="en-US" sz="9600" dirty="0" smtClean="0"/>
              <a:t>trailers</a:t>
            </a:r>
            <a:endParaRPr lang="en-US" sz="9600" dirty="0"/>
          </a:p>
          <a:p>
            <a:r>
              <a:rPr lang="en-US" sz="9600" dirty="0" smtClean="0"/>
              <a:t>Build </a:t>
            </a:r>
            <a:r>
              <a:rPr lang="en-US" sz="9600" dirty="0"/>
              <a:t>a polished project with </a:t>
            </a:r>
            <a:r>
              <a:rPr lang="en-US" sz="9600" dirty="0" smtClean="0"/>
              <a:t>Themes</a:t>
            </a:r>
          </a:p>
          <a:p>
            <a:r>
              <a:rPr lang="en-US" sz="9600" dirty="0" smtClean="0"/>
              <a:t>Add </a:t>
            </a:r>
            <a:r>
              <a:rPr lang="en-US" sz="9600" dirty="0"/>
              <a:t>photos, music, and sound </a:t>
            </a:r>
            <a:r>
              <a:rPr lang="en-US" sz="9600" dirty="0" smtClean="0"/>
              <a:t>effects</a:t>
            </a:r>
          </a:p>
          <a:p>
            <a:r>
              <a:rPr lang="en-US" sz="9600" dirty="0" smtClean="0"/>
              <a:t>Record </a:t>
            </a:r>
            <a:r>
              <a:rPr lang="en-US" sz="9600" dirty="0"/>
              <a:t>and edit your </a:t>
            </a:r>
            <a:r>
              <a:rPr lang="en-US" sz="9600" dirty="0" smtClean="0"/>
              <a:t>soundtrack</a:t>
            </a:r>
          </a:p>
          <a:p>
            <a:r>
              <a:rPr lang="en-US" sz="9600" dirty="0" smtClean="0"/>
              <a:t>Share </a:t>
            </a:r>
            <a:r>
              <a:rPr lang="en-US" sz="9600" dirty="0"/>
              <a:t>your HD movie on the web and at home</a:t>
            </a:r>
            <a:r>
              <a:rPr lang="en-US" dirty="0"/>
              <a:t/>
            </a:r>
            <a:br>
              <a:rPr lang="en-US" dirty="0"/>
            </a:br>
            <a:r>
              <a:rPr lang="en-US" dirty="0"/>
              <a:t/>
            </a:r>
            <a:br>
              <a:rPr lang="en-US" dirty="0"/>
            </a:br>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781800" y="3657600"/>
            <a:ext cx="2297906" cy="2297906"/>
          </a:xfrm>
        </p:spPr>
      </p:pic>
    </p:spTree>
    <p:extLst>
      <p:ext uri="{BB962C8B-B14F-4D97-AF65-F5344CB8AC3E}">
        <p14:creationId xmlns:p14="http://schemas.microsoft.com/office/powerpoint/2010/main" val="10770575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Book Creator $2.99</a:t>
            </a:r>
            <a:endParaRPr lang="en-US" dirty="0"/>
          </a:p>
        </p:txBody>
      </p:sp>
      <p:sp>
        <p:nvSpPr>
          <p:cNvPr id="4" name="Content Placeholder 3"/>
          <p:cNvSpPr>
            <a:spLocks noGrp="1"/>
          </p:cNvSpPr>
          <p:nvPr>
            <p:ph sz="quarter" idx="13"/>
          </p:nvPr>
        </p:nvSpPr>
        <p:spPr/>
        <p:txBody>
          <a:bodyPr>
            <a:normAutofit lnSpcReduction="10000"/>
          </a:bodyPr>
          <a:lstStyle/>
          <a:p>
            <a:r>
              <a:rPr lang="en-US" dirty="0" smtClean="0"/>
              <a:t>Create several types of books</a:t>
            </a:r>
          </a:p>
          <a:p>
            <a:pPr lvl="1"/>
            <a:r>
              <a:rPr lang="en-US" dirty="0" smtClean="0"/>
              <a:t>Photo books</a:t>
            </a:r>
          </a:p>
          <a:p>
            <a:pPr lvl="1"/>
            <a:r>
              <a:rPr lang="en-US" dirty="0" smtClean="0"/>
              <a:t>Video books</a:t>
            </a:r>
          </a:p>
          <a:p>
            <a:pPr lvl="1"/>
            <a:r>
              <a:rPr lang="en-US" dirty="0" smtClean="0"/>
              <a:t>Art books</a:t>
            </a:r>
          </a:p>
          <a:p>
            <a:pPr lvl="1"/>
            <a:r>
              <a:rPr lang="en-US" dirty="0" smtClean="0"/>
              <a:t>Fairy tales</a:t>
            </a:r>
          </a:p>
          <a:p>
            <a:pPr lvl="1"/>
            <a:r>
              <a:rPr lang="en-US" dirty="0" smtClean="0"/>
              <a:t>Cookbooks</a:t>
            </a:r>
          </a:p>
          <a:p>
            <a:pPr lvl="1"/>
            <a:r>
              <a:rPr lang="en-US" dirty="0" smtClean="0"/>
              <a:t>Manuals</a:t>
            </a:r>
          </a:p>
          <a:p>
            <a:pPr lvl="1"/>
            <a:r>
              <a:rPr lang="en-US" dirty="0" smtClean="0"/>
              <a:t>PDF Documents</a:t>
            </a:r>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10200" y="3048000"/>
            <a:ext cx="2683588" cy="2683588"/>
          </a:xfrm>
        </p:spPr>
      </p:pic>
    </p:spTree>
    <p:extLst>
      <p:ext uri="{BB962C8B-B14F-4D97-AF65-F5344CB8AC3E}">
        <p14:creationId xmlns:p14="http://schemas.microsoft.com/office/powerpoint/2010/main" val="40254749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Strip Designer $2.99</a:t>
            </a:r>
            <a:endParaRPr lang="en-US" dirty="0"/>
          </a:p>
        </p:txBody>
      </p:sp>
      <p:sp>
        <p:nvSpPr>
          <p:cNvPr id="4" name="Content Placeholder 3"/>
          <p:cNvSpPr>
            <a:spLocks noGrp="1"/>
          </p:cNvSpPr>
          <p:nvPr>
            <p:ph sz="quarter" idx="13"/>
          </p:nvPr>
        </p:nvSpPr>
        <p:spPr>
          <a:xfrm>
            <a:off x="152400" y="2362200"/>
            <a:ext cx="8839199" cy="4419600"/>
          </a:xfrm>
        </p:spPr>
        <p:txBody>
          <a:bodyPr>
            <a:noAutofit/>
          </a:bodyPr>
          <a:lstStyle/>
          <a:p>
            <a:r>
              <a:rPr lang="en-US" sz="2000" dirty="0" smtClean="0"/>
              <a:t>Impress with your own </a:t>
            </a:r>
            <a:r>
              <a:rPr lang="en-US" sz="2000" dirty="0"/>
              <a:t>personal comic strips, created on your </a:t>
            </a:r>
            <a:r>
              <a:rPr lang="en-US" sz="2000" dirty="0" err="1"/>
              <a:t>iPad</a:t>
            </a:r>
            <a:r>
              <a:rPr lang="en-US" sz="2000" dirty="0"/>
              <a:t>, </a:t>
            </a:r>
            <a:endParaRPr lang="en-US" sz="2000" dirty="0" smtClean="0"/>
          </a:p>
          <a:p>
            <a:r>
              <a:rPr lang="en-US" sz="2000" dirty="0" smtClean="0"/>
              <a:t>Select </a:t>
            </a:r>
            <a:r>
              <a:rPr lang="en-US" sz="2000" dirty="0"/>
              <a:t>one of the many included page templates. Insert photos into the cells. Add a couple of balloons with fun words. Add additional effect symbols (stickers) like "Boom", "Splash", or "Bang" to spice up the story. </a:t>
            </a:r>
            <a:endParaRPr lang="en-US" sz="2000" dirty="0" smtClean="0"/>
          </a:p>
          <a:p>
            <a:r>
              <a:rPr lang="en-US" sz="2000" dirty="0" smtClean="0"/>
              <a:t>Photos </a:t>
            </a:r>
            <a:r>
              <a:rPr lang="en-US" sz="2000" dirty="0"/>
              <a:t>can be added from the camera, your photo-album</a:t>
            </a:r>
            <a:r>
              <a:rPr lang="en-US" sz="2000" dirty="0" smtClean="0"/>
              <a:t>, </a:t>
            </a:r>
            <a:r>
              <a:rPr lang="en-US" sz="2000" dirty="0"/>
              <a:t>You can apply filters to photos, and change the layout of the page to fit your needs. You can even paint on the photos, or draw your own sketches from </a:t>
            </a:r>
            <a:r>
              <a:rPr lang="en-US" sz="2000" dirty="0" smtClean="0"/>
              <a:t>scratch.</a:t>
            </a:r>
          </a:p>
          <a:p>
            <a:r>
              <a:rPr lang="en-US" sz="2000" dirty="0" smtClean="0"/>
              <a:t>Text </a:t>
            </a:r>
            <a:r>
              <a:rPr lang="en-US" sz="2000" dirty="0"/>
              <a:t>balloons can be positioned, sized, and rotated freely on the page. </a:t>
            </a:r>
            <a:endParaRPr lang="en-US" sz="2000" dirty="0" smtClean="0"/>
          </a:p>
          <a:p>
            <a:r>
              <a:rPr lang="en-US" sz="2000" dirty="0" smtClean="0"/>
              <a:t>Use </a:t>
            </a:r>
            <a:r>
              <a:rPr lang="en-US" sz="2000" dirty="0"/>
              <a:t>warped text with thick borders and gradient color-fill to give your cartoon the super-hero </a:t>
            </a:r>
            <a:r>
              <a:rPr lang="en-US" sz="2000" dirty="0" smtClean="0"/>
              <a:t>look.</a:t>
            </a:r>
          </a:p>
          <a:p>
            <a:r>
              <a:rPr lang="en-US" sz="2000" dirty="0" smtClean="0"/>
              <a:t>Additional </a:t>
            </a:r>
            <a:r>
              <a:rPr lang="en-US" sz="2000" dirty="0"/>
              <a:t>fonts can be installed from the web, so you will only be limited by your own </a:t>
            </a:r>
            <a:r>
              <a:rPr lang="en-US" sz="2000" dirty="0" smtClean="0"/>
              <a:t>imagination.</a:t>
            </a:r>
          </a:p>
          <a:p>
            <a:r>
              <a:rPr lang="en-US" sz="2000" dirty="0" smtClean="0"/>
              <a:t>Publish it! Save it to </a:t>
            </a:r>
            <a:r>
              <a:rPr lang="en-US" sz="2000" dirty="0"/>
              <a:t>photo album, email it to your friends, </a:t>
            </a:r>
            <a:r>
              <a:rPr lang="en-US" sz="2000" dirty="0" smtClean="0"/>
              <a:t>or upload it!</a:t>
            </a:r>
            <a:endParaRPr lang="en-US" sz="2000"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77000" y="-21771"/>
            <a:ext cx="2514600" cy="2514600"/>
          </a:xfrm>
        </p:spPr>
      </p:pic>
    </p:spTree>
    <p:extLst>
      <p:ext uri="{BB962C8B-B14F-4D97-AF65-F5344CB8AC3E}">
        <p14:creationId xmlns:p14="http://schemas.microsoft.com/office/powerpoint/2010/main" val="31280774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Sock Puppets</a:t>
            </a:r>
            <a:endParaRPr lang="en-US" dirty="0"/>
          </a:p>
        </p:txBody>
      </p:sp>
      <p:sp>
        <p:nvSpPr>
          <p:cNvPr id="4" name="Content Placeholder 3"/>
          <p:cNvSpPr>
            <a:spLocks noGrp="1"/>
          </p:cNvSpPr>
          <p:nvPr>
            <p:ph sz="quarter" idx="13"/>
          </p:nvPr>
        </p:nvSpPr>
        <p:spPr>
          <a:xfrm>
            <a:off x="381000" y="2743200"/>
            <a:ext cx="8610600" cy="3962400"/>
          </a:xfrm>
        </p:spPr>
        <p:txBody>
          <a:bodyPr>
            <a:noAutofit/>
          </a:bodyPr>
          <a:lstStyle/>
          <a:p>
            <a:r>
              <a:rPr lang="en-US" sz="2000" dirty="0"/>
              <a:t>Sock Puppets lets you create your own lip-synched videos and share them on Facebook and YouTube. </a:t>
            </a:r>
            <a:endParaRPr lang="en-US" sz="2000" dirty="0" smtClean="0"/>
          </a:p>
          <a:p>
            <a:r>
              <a:rPr lang="en-US" sz="2000" dirty="0" smtClean="0"/>
              <a:t>Add </a:t>
            </a:r>
            <a:r>
              <a:rPr lang="en-US" sz="2000" dirty="0"/>
              <a:t>Puppets, props, scenery, and backgrounds and start creating. </a:t>
            </a:r>
            <a:endParaRPr lang="en-US" sz="2000" dirty="0" smtClean="0"/>
          </a:p>
          <a:p>
            <a:r>
              <a:rPr lang="en-US" sz="2000" dirty="0" smtClean="0"/>
              <a:t>Hit </a:t>
            </a:r>
            <a:r>
              <a:rPr lang="en-US" sz="2000" dirty="0"/>
              <a:t>the record button and the puppets automatically lip-synch to your </a:t>
            </a:r>
            <a:r>
              <a:rPr lang="en-US" sz="2000" dirty="0" smtClean="0"/>
              <a:t>voice.</a:t>
            </a:r>
          </a:p>
          <a:p>
            <a:r>
              <a:rPr lang="en-US" sz="2000" dirty="0" smtClean="0"/>
              <a:t>Friends </a:t>
            </a:r>
            <a:r>
              <a:rPr lang="en-US" sz="2000" dirty="0"/>
              <a:t>can work together with multiple puppets and create hilarious conversations. </a:t>
            </a:r>
            <a:endParaRPr lang="en-US" sz="2000" dirty="0" smtClean="0"/>
          </a:p>
          <a:p>
            <a:r>
              <a:rPr lang="en-US" sz="2000" dirty="0" smtClean="0"/>
              <a:t>While </a:t>
            </a:r>
            <a:r>
              <a:rPr lang="en-US" sz="2000" dirty="0"/>
              <a:t>recording, simply tap a puppet and that puppet will lip-synch, tap a different puppet and switch auto lip-synching to it. </a:t>
            </a:r>
            <a:endParaRPr lang="en-US" sz="2000" dirty="0" smtClean="0"/>
          </a:p>
          <a:p>
            <a:r>
              <a:rPr lang="en-US" sz="2000" dirty="0" smtClean="0"/>
              <a:t>Switch </a:t>
            </a:r>
            <a:r>
              <a:rPr lang="en-US" sz="2000" dirty="0"/>
              <a:t>backgrounds to take your puppets to different places, move the puppets, props and scenery to animate them while recording. </a:t>
            </a:r>
            <a:endParaRPr lang="en-US" sz="2000" dirty="0" smtClean="0"/>
          </a:p>
          <a:p>
            <a:r>
              <a:rPr lang="en-US" sz="2000" dirty="0" smtClean="0"/>
              <a:t>Cartoon </a:t>
            </a:r>
            <a:r>
              <a:rPr lang="en-US" sz="2000" dirty="0"/>
              <a:t>and photo realistic puppets are included.</a:t>
            </a:r>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096000" y="0"/>
            <a:ext cx="2895600" cy="2749357"/>
          </a:xfrm>
        </p:spPr>
      </p:pic>
    </p:spTree>
    <p:extLst>
      <p:ext uri="{BB962C8B-B14F-4D97-AF65-F5344CB8AC3E}">
        <p14:creationId xmlns:p14="http://schemas.microsoft.com/office/powerpoint/2010/main" val="1031768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err="1" smtClean="0"/>
              <a:t>VoiceThread</a:t>
            </a:r>
            <a:endParaRPr lang="en-US" dirty="0"/>
          </a:p>
        </p:txBody>
      </p:sp>
      <p:sp>
        <p:nvSpPr>
          <p:cNvPr id="4" name="Content Placeholder 3"/>
          <p:cNvSpPr>
            <a:spLocks noGrp="1"/>
          </p:cNvSpPr>
          <p:nvPr>
            <p:ph sz="quarter" idx="13"/>
          </p:nvPr>
        </p:nvSpPr>
        <p:spPr>
          <a:xfrm>
            <a:off x="304800" y="2133600"/>
            <a:ext cx="8610599" cy="4026408"/>
          </a:xfrm>
        </p:spPr>
        <p:txBody>
          <a:bodyPr>
            <a:normAutofit fontScale="25000" lnSpcReduction="20000"/>
          </a:bodyPr>
          <a:lstStyle/>
          <a:p>
            <a:r>
              <a:rPr lang="en-US" sz="8000" dirty="0"/>
              <a:t>Create and share dynamic conversations around documents, snapshots, diagrams and videos -- basically anything there is to talk about. </a:t>
            </a:r>
            <a:r>
              <a:rPr lang="en-US" sz="8000" dirty="0" smtClean="0"/>
              <a:t>You </a:t>
            </a:r>
            <a:r>
              <a:rPr lang="en-US" sz="8000" dirty="0"/>
              <a:t>can talk, type, and draw right on the </a:t>
            </a:r>
            <a:r>
              <a:rPr lang="en-US" sz="8000" dirty="0" smtClean="0"/>
              <a:t>screen</a:t>
            </a:r>
          </a:p>
          <a:p>
            <a:r>
              <a:rPr lang="en-US" sz="8000" dirty="0" err="1" smtClean="0"/>
              <a:t>VoiceThread</a:t>
            </a:r>
            <a:r>
              <a:rPr lang="en-US" sz="8000" dirty="0" smtClean="0"/>
              <a:t> </a:t>
            </a:r>
            <a:r>
              <a:rPr lang="en-US" sz="8000" dirty="0"/>
              <a:t>takes your conversations to the next level, capturing your presence, not just your comments. </a:t>
            </a:r>
            <a:endParaRPr lang="en-US" sz="8000" dirty="0" smtClean="0"/>
          </a:p>
          <a:p>
            <a:r>
              <a:rPr lang="en-US" sz="8000" dirty="0" smtClean="0"/>
              <a:t>Anyone </a:t>
            </a:r>
            <a:r>
              <a:rPr lang="en-US" sz="8000" dirty="0"/>
              <a:t>can join the discussion from their iPhone, </a:t>
            </a:r>
            <a:r>
              <a:rPr lang="en-US" sz="8000" dirty="0" err="1"/>
              <a:t>iPad</a:t>
            </a:r>
            <a:r>
              <a:rPr lang="en-US" sz="8000" dirty="0"/>
              <a:t>, iPod touch, Mac or PC -- anytime, </a:t>
            </a:r>
            <a:r>
              <a:rPr lang="en-US" sz="8000" dirty="0" smtClean="0"/>
              <a:t>anywhere.</a:t>
            </a:r>
          </a:p>
          <a:p>
            <a:r>
              <a:rPr lang="en-US" sz="8000" dirty="0" smtClean="0"/>
              <a:t>Stunningly </a:t>
            </a:r>
            <a:r>
              <a:rPr lang="en-US" sz="8000" dirty="0"/>
              <a:t>simple and accessible, </a:t>
            </a:r>
            <a:r>
              <a:rPr lang="en-US" sz="8000" dirty="0" err="1"/>
              <a:t>VoiceThread</a:t>
            </a:r>
            <a:r>
              <a:rPr lang="en-US" sz="8000" dirty="0"/>
              <a:t> is already in use by architects, executives, kindergartners, professors, and engineers around the world. More than 25% of the top Universities in the U.S. use </a:t>
            </a:r>
            <a:r>
              <a:rPr lang="en-US" sz="8000" dirty="0" err="1"/>
              <a:t>VoiceThread</a:t>
            </a:r>
            <a:r>
              <a:rPr lang="en-US" sz="8000" dirty="0"/>
              <a:t> to connect and communicate around digital </a:t>
            </a:r>
            <a:r>
              <a:rPr lang="en-US" sz="8000" dirty="0" smtClean="0"/>
              <a:t>media.</a:t>
            </a:r>
          </a:p>
          <a:p>
            <a:r>
              <a:rPr lang="en-US" sz="8000" dirty="0" smtClean="0"/>
              <a:t>FEATURES</a:t>
            </a:r>
            <a:r>
              <a:rPr lang="en-US" sz="8000" dirty="0"/>
              <a:t/>
            </a:r>
            <a:br>
              <a:rPr lang="en-US" sz="8000" dirty="0"/>
            </a:br>
            <a:r>
              <a:rPr lang="en-US" sz="8000" dirty="0"/>
              <a:t>* Add images and videos from your camera or photo library.</a:t>
            </a:r>
            <a:br>
              <a:rPr lang="en-US" sz="8000" dirty="0"/>
            </a:br>
            <a:r>
              <a:rPr lang="en-US" sz="8000" dirty="0"/>
              <a:t>* Flip through pages and annotate them while you narrate.</a:t>
            </a:r>
            <a:br>
              <a:rPr lang="en-US" sz="8000" dirty="0"/>
            </a:br>
            <a:r>
              <a:rPr lang="en-US" sz="8000" dirty="0"/>
              <a:t>* Sharing is as easy as sending an email.</a:t>
            </a:r>
            <a:br>
              <a:rPr lang="en-US" sz="8000" dirty="0"/>
            </a:br>
            <a:r>
              <a:rPr lang="en-US" sz="8000" dirty="0"/>
              <a:t>* Use your VT account if you have one -- just sign in and all your threads will be there.</a:t>
            </a:r>
            <a:br>
              <a:rPr lang="en-US" sz="8000" dirty="0"/>
            </a:br>
            <a:r>
              <a:rPr lang="en-US" sz="8000" dirty="0"/>
              <a:t>* Access the extensive catalog of content created on voicethread.com.</a:t>
            </a:r>
            <a:r>
              <a:rPr lang="en-US" dirty="0"/>
              <a:t/>
            </a:r>
            <a:br>
              <a:rPr lang="en-US" dirty="0"/>
            </a:br>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962400" y="152400"/>
            <a:ext cx="2034598" cy="2019300"/>
          </a:xfrm>
        </p:spPr>
      </p:pic>
    </p:spTree>
    <p:extLst>
      <p:ext uri="{BB962C8B-B14F-4D97-AF65-F5344CB8AC3E}">
        <p14:creationId xmlns:p14="http://schemas.microsoft.com/office/powerpoint/2010/main" val="8071052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err="1" smtClean="0"/>
              <a:t>ShowMe</a:t>
            </a:r>
            <a:endParaRPr lang="en-US" dirty="0"/>
          </a:p>
        </p:txBody>
      </p:sp>
      <p:sp>
        <p:nvSpPr>
          <p:cNvPr id="4" name="Content Placeholder 3"/>
          <p:cNvSpPr>
            <a:spLocks noGrp="1"/>
          </p:cNvSpPr>
          <p:nvPr>
            <p:ph sz="quarter" idx="13"/>
          </p:nvPr>
        </p:nvSpPr>
        <p:spPr>
          <a:xfrm>
            <a:off x="76200" y="2679192"/>
            <a:ext cx="8915399" cy="3950208"/>
          </a:xfrm>
        </p:spPr>
        <p:txBody>
          <a:bodyPr>
            <a:normAutofit fontScale="25000" lnSpcReduction="20000"/>
          </a:bodyPr>
          <a:lstStyle/>
          <a:p>
            <a:r>
              <a:rPr lang="en-US" sz="8000" dirty="0"/>
              <a:t>Turn your </a:t>
            </a:r>
            <a:r>
              <a:rPr lang="en-US" sz="8000" dirty="0" err="1"/>
              <a:t>iPad</a:t>
            </a:r>
            <a:r>
              <a:rPr lang="en-US" sz="8000" dirty="0"/>
              <a:t> into your personal interactive </a:t>
            </a:r>
            <a:r>
              <a:rPr lang="en-US" sz="8000" dirty="0" smtClean="0"/>
              <a:t>whiteboard!</a:t>
            </a:r>
          </a:p>
          <a:p>
            <a:r>
              <a:rPr lang="en-US" sz="8000" dirty="0" err="1" smtClean="0"/>
              <a:t>ShowMe</a:t>
            </a:r>
            <a:r>
              <a:rPr lang="en-US" sz="8000" dirty="0" smtClean="0"/>
              <a:t> </a:t>
            </a:r>
            <a:r>
              <a:rPr lang="en-US" sz="8000" dirty="0"/>
              <a:t>allows you to record voice-over whiteboard tutorials and share them online. It’s a radically intuitive app that anyone will find extremely easy to use, regardless of age or </a:t>
            </a:r>
            <a:r>
              <a:rPr lang="en-US" sz="8000" dirty="0" smtClean="0"/>
              <a:t>background.</a:t>
            </a:r>
          </a:p>
          <a:p>
            <a:r>
              <a:rPr lang="en-US" sz="8000" dirty="0" smtClean="0"/>
              <a:t>To </a:t>
            </a:r>
            <a:r>
              <a:rPr lang="en-US" sz="8000" dirty="0"/>
              <a:t>see examples of smart, entertaining, fun, and inspirational </a:t>
            </a:r>
            <a:r>
              <a:rPr lang="en-US" sz="8000" dirty="0" err="1"/>
              <a:t>ShowMe’s</a:t>
            </a:r>
            <a:r>
              <a:rPr lang="en-US" sz="8000" dirty="0"/>
              <a:t> that other people have made, check out </a:t>
            </a:r>
            <a:r>
              <a:rPr lang="en-US" sz="8000" dirty="0" smtClean="0"/>
              <a:t>ShowMe.com.</a:t>
            </a:r>
          </a:p>
          <a:p>
            <a:r>
              <a:rPr lang="en-US" sz="8000" dirty="0" smtClean="0"/>
              <a:t>A </a:t>
            </a:r>
            <a:r>
              <a:rPr lang="en-US" sz="8000" dirty="0"/>
              <a:t>VARIETY OF USES</a:t>
            </a:r>
            <a:br>
              <a:rPr lang="en-US" sz="8000" dirty="0"/>
            </a:br>
            <a:r>
              <a:rPr lang="en-US" sz="8000" dirty="0" smtClean="0"/>
              <a:t>- </a:t>
            </a:r>
            <a:r>
              <a:rPr lang="en-US" sz="8000" dirty="0"/>
              <a:t>Easily explain a range of topics from math to chemistry to music theory to basket weaving.</a:t>
            </a:r>
            <a:br>
              <a:rPr lang="en-US" sz="8000" dirty="0"/>
            </a:br>
            <a:r>
              <a:rPr lang="en-US" sz="8000" dirty="0"/>
              <a:t>- Add </a:t>
            </a:r>
            <a:r>
              <a:rPr lang="en-US" sz="8000" dirty="0" err="1"/>
              <a:t>ShowMe’s</a:t>
            </a:r>
            <a:r>
              <a:rPr lang="en-US" sz="8000" dirty="0"/>
              <a:t> to your Do-It-Yourself blog</a:t>
            </a:r>
            <a:br>
              <a:rPr lang="en-US" sz="8000" dirty="0"/>
            </a:br>
            <a:r>
              <a:rPr lang="en-US" sz="8000" dirty="0"/>
              <a:t>- Attach a personal message to any travel photos you want to share</a:t>
            </a:r>
            <a:br>
              <a:rPr lang="en-US" sz="8000" dirty="0"/>
            </a:br>
            <a:r>
              <a:rPr lang="en-US" sz="8000" dirty="0"/>
              <a:t>- Diagram offensive and defensive strategies for sports</a:t>
            </a:r>
            <a:br>
              <a:rPr lang="en-US" sz="8000" dirty="0"/>
            </a:br>
            <a:r>
              <a:rPr lang="en-US" sz="8000" dirty="0"/>
              <a:t>- Grade student work with commentary explaining the reasoning behind their performance</a:t>
            </a:r>
            <a:br>
              <a:rPr lang="en-US" sz="8000" dirty="0"/>
            </a:br>
            <a:r>
              <a:rPr lang="en-US" sz="8000" dirty="0"/>
              <a:t>- Use </a:t>
            </a:r>
            <a:r>
              <a:rPr lang="en-US" sz="8000" dirty="0" err="1"/>
              <a:t>ShowMe</a:t>
            </a:r>
            <a:r>
              <a:rPr lang="en-US" sz="8000" dirty="0"/>
              <a:t> as an interactive whiteboard </a:t>
            </a:r>
            <a:r>
              <a:rPr lang="en-US" sz="8000" dirty="0" smtClean="0"/>
              <a:t>substitute</a:t>
            </a:r>
          </a:p>
          <a:p>
            <a:pPr marL="0" indent="0">
              <a:buNone/>
            </a:pPr>
            <a:r>
              <a:rPr lang="en-US" dirty="0"/>
              <a:t/>
            </a:r>
            <a:br>
              <a:rPr lang="en-US" dirty="0"/>
            </a:br>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77001" y="-1"/>
            <a:ext cx="2667000" cy="2652813"/>
          </a:xfrm>
        </p:spPr>
      </p:pic>
    </p:spTree>
    <p:extLst>
      <p:ext uri="{BB962C8B-B14F-4D97-AF65-F5344CB8AC3E}">
        <p14:creationId xmlns:p14="http://schemas.microsoft.com/office/powerpoint/2010/main" val="18931341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20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18360" y="1747221"/>
            <a:ext cx="7709391" cy="3930525"/>
          </a:xfrm>
        </p:spPr>
      </p:pic>
      <p:sp>
        <p:nvSpPr>
          <p:cNvPr id="3" name="Title 2"/>
          <p:cNvSpPr>
            <a:spLocks noGrp="1"/>
          </p:cNvSpPr>
          <p:nvPr>
            <p:ph type="title"/>
          </p:nvPr>
        </p:nvSpPr>
        <p:spPr>
          <a:xfrm>
            <a:off x="358256" y="112661"/>
            <a:ext cx="8229600" cy="993877"/>
          </a:xfrm>
        </p:spPr>
        <p:txBody>
          <a:bodyPr/>
          <a:lstStyle/>
          <a:p>
            <a:r>
              <a:rPr lang="en-US" dirty="0" smtClean="0"/>
              <a:t>Basics</a:t>
            </a:r>
            <a:endParaRPr lang="en-US" dirty="0"/>
          </a:p>
        </p:txBody>
      </p:sp>
      <p:sp>
        <p:nvSpPr>
          <p:cNvPr id="7" name="TextBox 6"/>
          <p:cNvSpPr txBox="1"/>
          <p:nvPr/>
        </p:nvSpPr>
        <p:spPr>
          <a:xfrm>
            <a:off x="3113124" y="1189240"/>
            <a:ext cx="1272656" cy="400110"/>
          </a:xfrm>
          <a:prstGeom prst="rect">
            <a:avLst/>
          </a:prstGeom>
          <a:noFill/>
        </p:spPr>
        <p:txBody>
          <a:bodyPr wrap="none" rtlCol="0">
            <a:spAutoFit/>
          </a:bodyPr>
          <a:lstStyle/>
          <a:p>
            <a:r>
              <a:rPr lang="en-US" sz="2000" b="1" dirty="0" smtClean="0">
                <a:solidFill>
                  <a:srgbClr val="FF0000"/>
                </a:solidFill>
                <a:latin typeface="Arial Black" pitchFamily="34" charset="0"/>
              </a:rPr>
              <a:t>Camera</a:t>
            </a:r>
            <a:endParaRPr lang="en-US" sz="2000" b="1" dirty="0">
              <a:solidFill>
                <a:srgbClr val="FF0000"/>
              </a:solidFill>
              <a:latin typeface="Arial Black" pitchFamily="34" charset="0"/>
            </a:endParaRPr>
          </a:p>
        </p:txBody>
      </p:sp>
      <p:sp>
        <p:nvSpPr>
          <p:cNvPr id="11" name="TextBox 10"/>
          <p:cNvSpPr txBox="1"/>
          <p:nvPr/>
        </p:nvSpPr>
        <p:spPr>
          <a:xfrm>
            <a:off x="7894312" y="3486090"/>
            <a:ext cx="1226426" cy="400110"/>
          </a:xfrm>
          <a:prstGeom prst="rect">
            <a:avLst/>
          </a:prstGeom>
          <a:noFill/>
        </p:spPr>
        <p:txBody>
          <a:bodyPr wrap="none" rtlCol="0">
            <a:spAutoFit/>
          </a:bodyPr>
          <a:lstStyle/>
          <a:p>
            <a:r>
              <a:rPr lang="en-US" sz="2000" b="1" dirty="0" smtClean="0">
                <a:solidFill>
                  <a:srgbClr val="FF0000"/>
                </a:solidFill>
                <a:latin typeface="Arial Black" pitchFamily="34" charset="0"/>
              </a:rPr>
              <a:t>Volume</a:t>
            </a:r>
            <a:endParaRPr lang="en-US" sz="2000" b="1" dirty="0">
              <a:solidFill>
                <a:srgbClr val="FF0000"/>
              </a:solidFill>
              <a:latin typeface="Arial Black" pitchFamily="34" charset="0"/>
            </a:endParaRPr>
          </a:p>
        </p:txBody>
      </p:sp>
      <p:sp>
        <p:nvSpPr>
          <p:cNvPr id="12" name="TextBox 11"/>
          <p:cNvSpPr txBox="1"/>
          <p:nvPr/>
        </p:nvSpPr>
        <p:spPr>
          <a:xfrm>
            <a:off x="2250181" y="6073914"/>
            <a:ext cx="1499271" cy="707886"/>
          </a:xfrm>
          <a:prstGeom prst="rect">
            <a:avLst/>
          </a:prstGeom>
          <a:noFill/>
        </p:spPr>
        <p:txBody>
          <a:bodyPr wrap="square" rtlCol="0">
            <a:spAutoFit/>
          </a:bodyPr>
          <a:lstStyle/>
          <a:p>
            <a:r>
              <a:rPr lang="en-US" sz="2000" b="1" dirty="0" smtClean="0">
                <a:solidFill>
                  <a:srgbClr val="FF0000"/>
                </a:solidFill>
                <a:latin typeface="Arial Black" pitchFamily="34" charset="0"/>
              </a:rPr>
              <a:t>Home button</a:t>
            </a:r>
            <a:endParaRPr lang="en-US" sz="2000" b="1" dirty="0">
              <a:solidFill>
                <a:srgbClr val="FF0000"/>
              </a:solidFill>
              <a:latin typeface="Arial Black" pitchFamily="34" charset="0"/>
            </a:endParaRPr>
          </a:p>
        </p:txBody>
      </p:sp>
      <p:sp>
        <p:nvSpPr>
          <p:cNvPr id="13" name="TextBox 12"/>
          <p:cNvSpPr txBox="1"/>
          <p:nvPr/>
        </p:nvSpPr>
        <p:spPr>
          <a:xfrm>
            <a:off x="7456154" y="732040"/>
            <a:ext cx="883575" cy="400110"/>
          </a:xfrm>
          <a:prstGeom prst="rect">
            <a:avLst/>
          </a:prstGeom>
          <a:noFill/>
        </p:spPr>
        <p:txBody>
          <a:bodyPr wrap="none" rtlCol="0">
            <a:spAutoFit/>
          </a:bodyPr>
          <a:lstStyle/>
          <a:p>
            <a:r>
              <a:rPr lang="en-US" sz="2000" b="1" dirty="0" smtClean="0">
                <a:solidFill>
                  <a:srgbClr val="FF0000"/>
                </a:solidFill>
                <a:latin typeface="Arial Black" pitchFamily="34" charset="0"/>
              </a:rPr>
              <a:t>Mute</a:t>
            </a:r>
            <a:endParaRPr lang="en-US" sz="2000" b="1" dirty="0">
              <a:solidFill>
                <a:srgbClr val="FF0000"/>
              </a:solidFill>
              <a:latin typeface="Arial Black" pitchFamily="34" charset="0"/>
            </a:endParaRPr>
          </a:p>
        </p:txBody>
      </p:sp>
      <p:sp>
        <p:nvSpPr>
          <p:cNvPr id="14" name="TextBox 13"/>
          <p:cNvSpPr txBox="1"/>
          <p:nvPr/>
        </p:nvSpPr>
        <p:spPr>
          <a:xfrm>
            <a:off x="4503682" y="989185"/>
            <a:ext cx="1055354" cy="400110"/>
          </a:xfrm>
          <a:prstGeom prst="rect">
            <a:avLst/>
          </a:prstGeom>
          <a:noFill/>
        </p:spPr>
        <p:txBody>
          <a:bodyPr wrap="none" rtlCol="0">
            <a:spAutoFit/>
          </a:bodyPr>
          <a:lstStyle/>
          <a:p>
            <a:r>
              <a:rPr lang="en-US" sz="2000" b="1" dirty="0" smtClean="0">
                <a:solidFill>
                  <a:srgbClr val="FF0000"/>
                </a:solidFill>
                <a:latin typeface="Arial Black" pitchFamily="34" charset="0"/>
              </a:rPr>
              <a:t>Power</a:t>
            </a:r>
            <a:endParaRPr lang="en-US" sz="2000" b="1" dirty="0">
              <a:solidFill>
                <a:srgbClr val="FF0000"/>
              </a:solidFill>
              <a:latin typeface="Arial Black" pitchFamily="34" charset="0"/>
            </a:endParaRPr>
          </a:p>
        </p:txBody>
      </p:sp>
      <p:sp>
        <p:nvSpPr>
          <p:cNvPr id="15" name="TextBox 14"/>
          <p:cNvSpPr txBox="1"/>
          <p:nvPr/>
        </p:nvSpPr>
        <p:spPr>
          <a:xfrm>
            <a:off x="4012196" y="6019800"/>
            <a:ext cx="1333250" cy="400110"/>
          </a:xfrm>
          <a:prstGeom prst="rect">
            <a:avLst/>
          </a:prstGeom>
          <a:noFill/>
        </p:spPr>
        <p:txBody>
          <a:bodyPr wrap="none" rtlCol="0">
            <a:spAutoFit/>
          </a:bodyPr>
          <a:lstStyle/>
          <a:p>
            <a:r>
              <a:rPr lang="en-US" sz="2000" b="1" dirty="0" smtClean="0">
                <a:solidFill>
                  <a:srgbClr val="FF0000"/>
                </a:solidFill>
                <a:latin typeface="Arial Black" pitchFamily="34" charset="0"/>
              </a:rPr>
              <a:t>Speaker</a:t>
            </a:r>
            <a:endParaRPr lang="en-US" sz="2000" b="1" dirty="0">
              <a:solidFill>
                <a:srgbClr val="FF0000"/>
              </a:solidFill>
              <a:latin typeface="Arial Black" pitchFamily="34" charset="0"/>
            </a:endParaRPr>
          </a:p>
        </p:txBody>
      </p:sp>
      <p:sp>
        <p:nvSpPr>
          <p:cNvPr id="16" name="TextBox 15"/>
          <p:cNvSpPr txBox="1"/>
          <p:nvPr/>
        </p:nvSpPr>
        <p:spPr>
          <a:xfrm>
            <a:off x="4923794" y="488721"/>
            <a:ext cx="2532360" cy="400110"/>
          </a:xfrm>
          <a:prstGeom prst="rect">
            <a:avLst/>
          </a:prstGeom>
          <a:noFill/>
        </p:spPr>
        <p:txBody>
          <a:bodyPr wrap="none" rtlCol="0">
            <a:spAutoFit/>
          </a:bodyPr>
          <a:lstStyle/>
          <a:p>
            <a:r>
              <a:rPr lang="en-US" sz="2000" b="1" dirty="0" smtClean="0">
                <a:solidFill>
                  <a:srgbClr val="FF0000"/>
                </a:solidFill>
                <a:latin typeface="Arial Black" pitchFamily="34" charset="0"/>
              </a:rPr>
              <a:t>Headphone Jack</a:t>
            </a:r>
            <a:endParaRPr lang="en-US" sz="2000" b="1" dirty="0">
              <a:solidFill>
                <a:srgbClr val="FF0000"/>
              </a:solidFill>
              <a:latin typeface="Arial Black" pitchFamily="34" charset="0"/>
            </a:endParaRPr>
          </a:p>
        </p:txBody>
      </p:sp>
      <p:sp>
        <p:nvSpPr>
          <p:cNvPr id="17" name="TextBox 16"/>
          <p:cNvSpPr txBox="1"/>
          <p:nvPr/>
        </p:nvSpPr>
        <p:spPr>
          <a:xfrm>
            <a:off x="5873123" y="6019800"/>
            <a:ext cx="1731500" cy="400110"/>
          </a:xfrm>
          <a:prstGeom prst="rect">
            <a:avLst/>
          </a:prstGeom>
          <a:noFill/>
        </p:spPr>
        <p:txBody>
          <a:bodyPr wrap="none" rtlCol="0">
            <a:spAutoFit/>
          </a:bodyPr>
          <a:lstStyle/>
          <a:p>
            <a:r>
              <a:rPr lang="en-US" sz="2000" b="1" dirty="0" smtClean="0">
                <a:solidFill>
                  <a:srgbClr val="FF0000"/>
                </a:solidFill>
                <a:latin typeface="Arial Black" pitchFamily="34" charset="0"/>
              </a:rPr>
              <a:t>Power Port</a:t>
            </a:r>
            <a:endParaRPr lang="en-US" sz="2000" b="1" dirty="0">
              <a:solidFill>
                <a:srgbClr val="FF0000"/>
              </a:solidFill>
              <a:latin typeface="Arial Black" pitchFamily="34" charset="0"/>
            </a:endParaRPr>
          </a:p>
        </p:txBody>
      </p:sp>
      <p:cxnSp>
        <p:nvCxnSpPr>
          <p:cNvPr id="20" name="Straight Arrow Connector 19"/>
          <p:cNvCxnSpPr/>
          <p:nvPr/>
        </p:nvCxnSpPr>
        <p:spPr>
          <a:xfrm>
            <a:off x="6428014" y="774895"/>
            <a:ext cx="658586" cy="967431"/>
          </a:xfrm>
          <a:prstGeom prst="straightConnector1">
            <a:avLst/>
          </a:prstGeom>
          <a:ln w="63500">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23" name="Straight Arrow Connector 22"/>
          <p:cNvCxnSpPr/>
          <p:nvPr/>
        </p:nvCxnSpPr>
        <p:spPr>
          <a:xfrm>
            <a:off x="7897941" y="1093930"/>
            <a:ext cx="255459" cy="915907"/>
          </a:xfrm>
          <a:prstGeom prst="straightConnector1">
            <a:avLst/>
          </a:prstGeom>
          <a:ln w="63500">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flipH="1" flipV="1">
            <a:off x="8229600" y="2743200"/>
            <a:ext cx="414929" cy="759318"/>
          </a:xfrm>
          <a:prstGeom prst="straightConnector1">
            <a:avLst/>
          </a:prstGeom>
          <a:ln w="63500">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25" name="Straight Arrow Connector 24"/>
          <p:cNvCxnSpPr/>
          <p:nvPr/>
        </p:nvCxnSpPr>
        <p:spPr>
          <a:xfrm>
            <a:off x="4126559" y="1542271"/>
            <a:ext cx="674041" cy="467566"/>
          </a:xfrm>
          <a:prstGeom prst="straightConnector1">
            <a:avLst/>
          </a:prstGeom>
          <a:ln w="63500">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26" name="Straight Arrow Connector 25"/>
          <p:cNvCxnSpPr/>
          <p:nvPr/>
        </p:nvCxnSpPr>
        <p:spPr>
          <a:xfrm flipV="1">
            <a:off x="4774756" y="5556417"/>
            <a:ext cx="381000" cy="566697"/>
          </a:xfrm>
          <a:prstGeom prst="straightConnector1">
            <a:avLst/>
          </a:prstGeom>
          <a:ln w="63500">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p:nvPr/>
        </p:nvCxnSpPr>
        <p:spPr>
          <a:xfrm>
            <a:off x="5155756" y="1318100"/>
            <a:ext cx="1" cy="424226"/>
          </a:xfrm>
          <a:prstGeom prst="straightConnector1">
            <a:avLst/>
          </a:prstGeom>
          <a:ln w="63500">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a:xfrm flipH="1" flipV="1">
            <a:off x="6237514" y="5623485"/>
            <a:ext cx="381000" cy="520827"/>
          </a:xfrm>
          <a:prstGeom prst="straightConnector1">
            <a:avLst/>
          </a:prstGeom>
          <a:ln w="63500">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38" name="Straight Arrow Connector 37"/>
          <p:cNvCxnSpPr/>
          <p:nvPr/>
        </p:nvCxnSpPr>
        <p:spPr>
          <a:xfrm flipV="1">
            <a:off x="2819400" y="5575828"/>
            <a:ext cx="0" cy="596372"/>
          </a:xfrm>
          <a:prstGeom prst="straightConnector1">
            <a:avLst/>
          </a:prstGeom>
          <a:ln w="63500">
            <a:solidFill>
              <a:srgbClr val="FF0000"/>
            </a:solidFill>
            <a:tailEnd type="arrow"/>
          </a:ln>
        </p:spPr>
        <p:style>
          <a:lnRef idx="3">
            <a:schemeClr val="accent5"/>
          </a:lnRef>
          <a:fillRef idx="0">
            <a:schemeClr val="accent5"/>
          </a:fillRef>
          <a:effectRef idx="2">
            <a:schemeClr val="accent5"/>
          </a:effectRef>
          <a:fontRef idx="minor">
            <a:schemeClr val="tx1"/>
          </a:fontRef>
        </p:style>
      </p:cxnSp>
      <p:sp>
        <p:nvSpPr>
          <p:cNvPr id="45" name="TextBox 44"/>
          <p:cNvSpPr txBox="1"/>
          <p:nvPr/>
        </p:nvSpPr>
        <p:spPr>
          <a:xfrm>
            <a:off x="1751877" y="774895"/>
            <a:ext cx="1830245" cy="400110"/>
          </a:xfrm>
          <a:prstGeom prst="rect">
            <a:avLst/>
          </a:prstGeom>
          <a:noFill/>
        </p:spPr>
        <p:txBody>
          <a:bodyPr wrap="none" rtlCol="0">
            <a:spAutoFit/>
          </a:bodyPr>
          <a:lstStyle/>
          <a:p>
            <a:r>
              <a:rPr lang="en-US" sz="2000" b="1" dirty="0" smtClean="0">
                <a:solidFill>
                  <a:srgbClr val="FF0000"/>
                </a:solidFill>
                <a:latin typeface="Arial Black" pitchFamily="34" charset="0"/>
              </a:rPr>
              <a:t>Microphone</a:t>
            </a:r>
            <a:endParaRPr lang="en-US" sz="2000" b="1" dirty="0">
              <a:solidFill>
                <a:srgbClr val="FF0000"/>
              </a:solidFill>
              <a:latin typeface="Arial Black" pitchFamily="34" charset="0"/>
            </a:endParaRPr>
          </a:p>
        </p:txBody>
      </p:sp>
      <p:cxnSp>
        <p:nvCxnSpPr>
          <p:cNvPr id="46" name="Straight Arrow Connector 45"/>
          <p:cNvCxnSpPr/>
          <p:nvPr/>
        </p:nvCxnSpPr>
        <p:spPr>
          <a:xfrm>
            <a:off x="2667000" y="1134633"/>
            <a:ext cx="34191" cy="648396"/>
          </a:xfrm>
          <a:prstGeom prst="straightConnector1">
            <a:avLst/>
          </a:prstGeom>
          <a:ln w="63500">
            <a:solidFill>
              <a:srgbClr val="FF0000"/>
            </a:solidFill>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403921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0200" y="1981200"/>
            <a:ext cx="1312500" cy="1312500"/>
          </a:xfrm>
        </p:spPr>
      </p:pic>
      <p:sp>
        <p:nvSpPr>
          <p:cNvPr id="3" name="Title 2"/>
          <p:cNvSpPr>
            <a:spLocks noGrp="1"/>
          </p:cNvSpPr>
          <p:nvPr>
            <p:ph type="title"/>
          </p:nvPr>
        </p:nvSpPr>
        <p:spPr/>
        <p:txBody>
          <a:bodyPr/>
          <a:lstStyle/>
          <a:p>
            <a:r>
              <a:rPr lang="en-US" dirty="0" smtClean="0"/>
              <a:t>Puppet, Little Pigs and Fairy Tale</a:t>
            </a:r>
            <a:endParaRPr lang="en-US" dirty="0"/>
          </a:p>
        </p:txBody>
      </p:sp>
      <p:pic>
        <p:nvPicPr>
          <p:cNvPr id="6" name="Content Placeholder 5"/>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6400800" y="4953000"/>
            <a:ext cx="1312862" cy="1312863"/>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276600"/>
            <a:ext cx="1312500" cy="1312500"/>
          </a:xfrm>
          <a:prstGeom prst="rect">
            <a:avLst/>
          </a:prstGeom>
        </p:spPr>
      </p:pic>
      <p:sp>
        <p:nvSpPr>
          <p:cNvPr id="9" name="Content Placeholder 3"/>
          <p:cNvSpPr txBox="1">
            <a:spLocks/>
          </p:cNvSpPr>
          <p:nvPr/>
        </p:nvSpPr>
        <p:spPr>
          <a:xfrm>
            <a:off x="304800" y="2613996"/>
            <a:ext cx="5105399" cy="3950208"/>
          </a:xfrm>
          <a:prstGeom prst="rect">
            <a:avLst/>
          </a:prstGeom>
        </p:spPr>
        <p:txBody>
          <a:bodyPr>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3200" dirty="0" smtClean="0"/>
              <a:t>Simply grab 1 or more of the characters and move it around the screen just like you would on a real puppet theatre</a:t>
            </a:r>
          </a:p>
          <a:p>
            <a:r>
              <a:rPr lang="en-US" sz="3200" dirty="0" smtClean="0"/>
              <a:t>Swipe left/right to change the </a:t>
            </a:r>
            <a:r>
              <a:rPr lang="en-US" sz="3200" dirty="0" err="1" smtClean="0"/>
              <a:t>backdrp</a:t>
            </a:r>
            <a:endParaRPr lang="en-US" sz="3200" dirty="0" smtClean="0"/>
          </a:p>
          <a:p>
            <a:r>
              <a:rPr lang="en-US" sz="3200" dirty="0" smtClean="0"/>
              <a:t>Take photos of your scenes and put them into iMovie and record your voice!</a:t>
            </a:r>
          </a:p>
          <a:p>
            <a:pPr marL="0" indent="0">
              <a:buFont typeface="Symbol" pitchFamily="18" charset="2"/>
              <a:buNone/>
            </a:pPr>
            <a:r>
              <a:rPr lang="en-US" dirty="0" smtClean="0"/>
              <a:t/>
            </a:r>
            <a:br>
              <a:rPr lang="en-US" dirty="0" smtClean="0"/>
            </a:br>
            <a:endParaRPr lang="en-US" dirty="0"/>
          </a:p>
        </p:txBody>
      </p:sp>
    </p:spTree>
    <p:extLst>
      <p:ext uri="{BB962C8B-B14F-4D97-AF65-F5344CB8AC3E}">
        <p14:creationId xmlns:p14="http://schemas.microsoft.com/office/powerpoint/2010/main" val="21046204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Splice</a:t>
            </a:r>
            <a:endParaRPr lang="en-US" dirty="0"/>
          </a:p>
        </p:txBody>
      </p:sp>
      <p:sp>
        <p:nvSpPr>
          <p:cNvPr id="4" name="Content Placeholder 3"/>
          <p:cNvSpPr>
            <a:spLocks noGrp="1"/>
          </p:cNvSpPr>
          <p:nvPr>
            <p:ph sz="quarter" idx="13"/>
          </p:nvPr>
        </p:nvSpPr>
        <p:spPr>
          <a:xfrm>
            <a:off x="152400" y="2438400"/>
            <a:ext cx="8839199" cy="4267200"/>
          </a:xfrm>
        </p:spPr>
        <p:txBody>
          <a:bodyPr>
            <a:noAutofit/>
          </a:bodyPr>
          <a:lstStyle/>
          <a:p>
            <a:r>
              <a:rPr lang="en-US" sz="2000" dirty="0" smtClean="0"/>
              <a:t>Splice </a:t>
            </a:r>
            <a:r>
              <a:rPr lang="en-US" sz="2000" dirty="0"/>
              <a:t>allows you to create and edit videos from start to finish via your iPhone or iPod Touch with no laptop or desktop computer necessary. </a:t>
            </a:r>
            <a:endParaRPr lang="en-US" sz="2000" dirty="0" smtClean="0"/>
          </a:p>
          <a:p>
            <a:r>
              <a:rPr lang="en-US" sz="2000" dirty="0" smtClean="0"/>
              <a:t>Splice </a:t>
            </a:r>
            <a:r>
              <a:rPr lang="en-US" sz="2000" dirty="0"/>
              <a:t>puts you in total control, allowing users to assemble video clips, music, photos, visual effects, text, audio mixing, and creative expression, along with exacting synchronization of sound effects and voice-overs. </a:t>
            </a:r>
            <a:endParaRPr lang="en-US" sz="2000" dirty="0" smtClean="0"/>
          </a:p>
          <a:p>
            <a:r>
              <a:rPr lang="en-US" sz="2000" dirty="0" smtClean="0"/>
              <a:t>Splice </a:t>
            </a:r>
            <a:r>
              <a:rPr lang="en-US" sz="2000" dirty="0"/>
              <a:t>EXCLUSIVE features include:</a:t>
            </a:r>
            <a:br>
              <a:rPr lang="en-US" sz="2000" dirty="0"/>
            </a:br>
            <a:r>
              <a:rPr lang="en-US" sz="2000" dirty="0" smtClean="0"/>
              <a:t>• </a:t>
            </a:r>
            <a:r>
              <a:rPr lang="en-US" sz="2000" dirty="0"/>
              <a:t>Simple, easy-to-use ‘drop-and-drag’ features for assembling video </a:t>
            </a:r>
            <a:r>
              <a:rPr lang="en-US" sz="2000" dirty="0" smtClean="0"/>
              <a:t>&amp; photos</a:t>
            </a:r>
            <a:r>
              <a:rPr lang="en-US" sz="2000" dirty="0"/>
              <a:t/>
            </a:r>
            <a:br>
              <a:rPr lang="en-US" sz="2000" dirty="0"/>
            </a:br>
            <a:r>
              <a:rPr lang="en-US" sz="2000" dirty="0"/>
              <a:t>• Splice Store with hundreds of sound effects, music tracks and borders that can be purchased to enhance your videos</a:t>
            </a:r>
            <a:br>
              <a:rPr lang="en-US" sz="2000" dirty="0"/>
            </a:br>
            <a:r>
              <a:rPr lang="en-US" sz="2000" dirty="0"/>
              <a:t>• Time-saving multi photo/video picker for adding new content to the timeline</a:t>
            </a:r>
            <a:br>
              <a:rPr lang="en-US" sz="2000" dirty="0"/>
            </a:br>
            <a:r>
              <a:rPr lang="en-US" sz="2000" dirty="0"/>
              <a:t>• Control and mix for multiple tracks of audio</a:t>
            </a:r>
            <a:br>
              <a:rPr lang="en-US" sz="2000" dirty="0"/>
            </a:br>
            <a:r>
              <a:rPr lang="en-US" sz="2000" dirty="0"/>
              <a:t>• Intuitive and easy to use time line</a:t>
            </a:r>
            <a:br>
              <a:rPr lang="en-US" sz="2000" dirty="0"/>
            </a:br>
            <a:r>
              <a:rPr lang="en-US" sz="2000" dirty="0"/>
              <a:t>• Precise synchronization of music tracks, sound effects and a narration </a:t>
            </a:r>
            <a:r>
              <a:rPr lang="en-US" sz="2000" dirty="0" smtClean="0"/>
              <a:t>track</a:t>
            </a:r>
            <a:endParaRPr lang="en-US" sz="2000"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00800" y="-76200"/>
            <a:ext cx="2667000" cy="2611147"/>
          </a:xfrm>
        </p:spPr>
      </p:pic>
    </p:spTree>
    <p:extLst>
      <p:ext uri="{BB962C8B-B14F-4D97-AF65-F5344CB8AC3E}">
        <p14:creationId xmlns:p14="http://schemas.microsoft.com/office/powerpoint/2010/main" val="26152415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err="1" smtClean="0"/>
              <a:t>Educreations</a:t>
            </a:r>
            <a:endParaRPr lang="en-US" dirty="0"/>
          </a:p>
        </p:txBody>
      </p:sp>
      <p:sp>
        <p:nvSpPr>
          <p:cNvPr id="4" name="Content Placeholder 3"/>
          <p:cNvSpPr>
            <a:spLocks noGrp="1"/>
          </p:cNvSpPr>
          <p:nvPr>
            <p:ph sz="quarter" idx="13"/>
          </p:nvPr>
        </p:nvSpPr>
        <p:spPr>
          <a:xfrm>
            <a:off x="152400" y="2362200"/>
            <a:ext cx="8762999" cy="4026408"/>
          </a:xfrm>
        </p:spPr>
        <p:txBody>
          <a:bodyPr>
            <a:normAutofit fontScale="25000" lnSpcReduction="20000"/>
          </a:bodyPr>
          <a:lstStyle/>
          <a:p>
            <a:r>
              <a:rPr lang="en-US" sz="8000" dirty="0" err="1"/>
              <a:t>Educreations</a:t>
            </a:r>
            <a:r>
              <a:rPr lang="en-US" sz="8000" dirty="0"/>
              <a:t> turns your </a:t>
            </a:r>
            <a:r>
              <a:rPr lang="en-US" sz="8000" dirty="0" err="1"/>
              <a:t>iPad</a:t>
            </a:r>
            <a:r>
              <a:rPr lang="en-US" sz="8000" dirty="0"/>
              <a:t> into a recordable whiteboard. </a:t>
            </a:r>
            <a:endParaRPr lang="en-US" sz="8000" dirty="0" smtClean="0"/>
          </a:p>
          <a:p>
            <a:r>
              <a:rPr lang="en-US" sz="8000" dirty="0" smtClean="0"/>
              <a:t>With </a:t>
            </a:r>
            <a:r>
              <a:rPr lang="en-US" sz="8000" dirty="0"/>
              <a:t>voice recording, realistic digital ink, photo imports, and simple sharing through email, Facebook or Twitter, now you can broadcast your ideas from </a:t>
            </a:r>
            <a:r>
              <a:rPr lang="en-US" sz="8000" dirty="0" smtClean="0"/>
              <a:t>anywhere.</a:t>
            </a:r>
          </a:p>
          <a:p>
            <a:r>
              <a:rPr lang="en-US" sz="8000" dirty="0" smtClean="0"/>
              <a:t>TEACH </a:t>
            </a:r>
            <a:r>
              <a:rPr lang="en-US" sz="8000" dirty="0"/>
              <a:t>WHAT YOU KNOW</a:t>
            </a:r>
            <a:br>
              <a:rPr lang="en-US" sz="8000" dirty="0"/>
            </a:br>
            <a:r>
              <a:rPr lang="en-US" sz="8000" dirty="0"/>
              <a:t>• Help students with homework by working through an example problem.</a:t>
            </a:r>
            <a:br>
              <a:rPr lang="en-US" sz="8000" dirty="0"/>
            </a:br>
            <a:r>
              <a:rPr lang="en-US" sz="8000" dirty="0"/>
              <a:t>• Put your lessons on the </a:t>
            </a:r>
            <a:r>
              <a:rPr lang="en-US" sz="8000" dirty="0" smtClean="0"/>
              <a:t>web</a:t>
            </a:r>
            <a:r>
              <a:rPr lang="en-US" sz="8000" dirty="0"/>
              <a:t/>
            </a:r>
            <a:br>
              <a:rPr lang="en-US" sz="8000" dirty="0"/>
            </a:br>
            <a:r>
              <a:rPr lang="en-US" sz="8000" dirty="0"/>
              <a:t>• Tutor someone from afar.</a:t>
            </a:r>
            <a:br>
              <a:rPr lang="en-US" sz="8000" dirty="0"/>
            </a:br>
            <a:r>
              <a:rPr lang="en-US" sz="8000" dirty="0"/>
              <a:t>• Showcase your video tutorials on </a:t>
            </a:r>
            <a:r>
              <a:rPr lang="en-US" sz="8000" dirty="0" smtClean="0"/>
              <a:t>educreations.com</a:t>
            </a:r>
            <a:r>
              <a:rPr lang="en-US" sz="8000" dirty="0"/>
              <a:t/>
            </a:r>
            <a:br>
              <a:rPr lang="en-US" sz="8000" dirty="0"/>
            </a:br>
            <a:r>
              <a:rPr lang="en-US" sz="8000" dirty="0"/>
              <a:t>• Add your commentary to famous works of art.</a:t>
            </a:r>
            <a:br>
              <a:rPr lang="en-US" sz="8000" dirty="0"/>
            </a:br>
            <a:r>
              <a:rPr lang="en-US" sz="8000" dirty="0"/>
              <a:t>• Diagram football plays, John Madden </a:t>
            </a:r>
            <a:r>
              <a:rPr lang="en-US" sz="8000" dirty="0" smtClean="0"/>
              <a:t>style.</a:t>
            </a:r>
          </a:p>
          <a:p>
            <a:r>
              <a:rPr lang="en-US" sz="8000" dirty="0" smtClean="0"/>
              <a:t>FEATURES</a:t>
            </a:r>
            <a:r>
              <a:rPr lang="en-US" sz="8000" dirty="0"/>
              <a:t/>
            </a:r>
            <a:br>
              <a:rPr lang="en-US" sz="8000" dirty="0"/>
            </a:br>
            <a:r>
              <a:rPr lang="en-US" sz="8000" dirty="0"/>
              <a:t>• Record and replay your voice, handwriting and drawings</a:t>
            </a:r>
            <a:br>
              <a:rPr lang="en-US" sz="8000" dirty="0"/>
            </a:br>
            <a:r>
              <a:rPr lang="en-US" sz="8000" dirty="0"/>
              <a:t>• Add photos from the </a:t>
            </a:r>
            <a:r>
              <a:rPr lang="en-US" sz="8000" dirty="0" err="1"/>
              <a:t>iPad</a:t>
            </a:r>
            <a:r>
              <a:rPr lang="en-US" sz="8000" dirty="0"/>
              <a:t> camera, Photo Albums or </a:t>
            </a:r>
            <a:r>
              <a:rPr lang="en-US" sz="8000" dirty="0" err="1"/>
              <a:t>Dropbox</a:t>
            </a:r>
            <a:r>
              <a:rPr lang="en-US" sz="8000" dirty="0"/>
              <a:t/>
            </a:r>
            <a:br>
              <a:rPr lang="en-US" sz="8000" dirty="0"/>
            </a:br>
            <a:r>
              <a:rPr lang="en-US" sz="8000" dirty="0" smtClean="0"/>
              <a:t>• </a:t>
            </a:r>
            <a:r>
              <a:rPr lang="en-US" sz="8000" dirty="0"/>
              <a:t>Pause and resume recording anytime</a:t>
            </a:r>
            <a:br>
              <a:rPr lang="en-US" sz="8000" dirty="0"/>
            </a:br>
            <a:r>
              <a:rPr lang="en-US" sz="8000" dirty="0" smtClean="0"/>
              <a:t>• </a:t>
            </a:r>
            <a:r>
              <a:rPr lang="en-US" sz="8000" dirty="0"/>
              <a:t>Create a free account on </a:t>
            </a:r>
            <a:r>
              <a:rPr lang="en-US" sz="8000" dirty="0" smtClean="0"/>
              <a:t>educreations.com</a:t>
            </a:r>
            <a:r>
              <a:rPr lang="en-US" sz="8000" dirty="0"/>
              <a:t/>
            </a:r>
            <a:br>
              <a:rPr lang="en-US" sz="8000" dirty="0"/>
            </a:br>
            <a:r>
              <a:rPr lang="en-US" sz="8000" dirty="0"/>
              <a:t>• Share your lessons via email, Facebook and </a:t>
            </a:r>
            <a:r>
              <a:rPr lang="en-US" sz="8000" dirty="0" smtClean="0"/>
              <a:t>Twitter or post on your </a:t>
            </a:r>
            <a:r>
              <a:rPr lang="en-US" sz="8000" dirty="0"/>
              <a:t>website</a:t>
            </a:r>
            <a:r>
              <a:rPr lang="en-US" dirty="0"/>
              <a:t/>
            </a:r>
            <a:br>
              <a:rPr lang="en-US" dirty="0"/>
            </a:br>
            <a:endParaRPr lang="en-US" dirty="0"/>
          </a:p>
        </p:txBody>
      </p:sp>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6705600" y="152400"/>
            <a:ext cx="2303463" cy="2303463"/>
          </a:xfrm>
        </p:spPr>
      </p:pic>
    </p:spTree>
    <p:extLst>
      <p:ext uri="{BB962C8B-B14F-4D97-AF65-F5344CB8AC3E}">
        <p14:creationId xmlns:p14="http://schemas.microsoft.com/office/powerpoint/2010/main" val="5150670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Home Design</a:t>
            </a:r>
            <a:endParaRPr lang="en-US" dirty="0"/>
          </a:p>
        </p:txBody>
      </p:sp>
      <p:sp>
        <p:nvSpPr>
          <p:cNvPr id="4" name="Content Placeholder 3"/>
          <p:cNvSpPr>
            <a:spLocks noGrp="1"/>
          </p:cNvSpPr>
          <p:nvPr>
            <p:ph sz="quarter" idx="13"/>
          </p:nvPr>
        </p:nvSpPr>
        <p:spPr>
          <a:xfrm>
            <a:off x="304800" y="2514600"/>
            <a:ext cx="8534399" cy="4343400"/>
          </a:xfrm>
        </p:spPr>
        <p:txBody>
          <a:bodyPr>
            <a:normAutofit lnSpcReduction="10000"/>
          </a:bodyPr>
          <a:lstStyle/>
          <a:p>
            <a:r>
              <a:rPr lang="en-US" dirty="0" smtClean="0"/>
              <a:t>Create</a:t>
            </a:r>
            <a:r>
              <a:rPr lang="en-US" dirty="0"/>
              <a:t>, Layout, Design and Visit the home of your </a:t>
            </a:r>
            <a:r>
              <a:rPr lang="en-US" dirty="0" smtClean="0"/>
              <a:t>dreams!</a:t>
            </a:r>
          </a:p>
          <a:p>
            <a:r>
              <a:rPr lang="en-US" dirty="0" smtClean="0"/>
              <a:t>Remodel </a:t>
            </a:r>
            <a:r>
              <a:rPr lang="en-US" dirty="0"/>
              <a:t>your home in the blink of an eye and a few slides of your </a:t>
            </a:r>
            <a:r>
              <a:rPr lang="en-US" dirty="0" smtClean="0"/>
              <a:t>finger!</a:t>
            </a:r>
          </a:p>
          <a:p>
            <a:r>
              <a:rPr lang="en-US" dirty="0" smtClean="0"/>
              <a:t>Perform </a:t>
            </a:r>
            <a:r>
              <a:rPr lang="en-US" dirty="0"/>
              <a:t>your 2D drawing with ease, by dragging your finger across the screen. </a:t>
            </a:r>
            <a:endParaRPr lang="en-US" dirty="0" smtClean="0"/>
          </a:p>
          <a:p>
            <a:r>
              <a:rPr lang="en-US" dirty="0" smtClean="0"/>
              <a:t>Choose </a:t>
            </a:r>
            <a:r>
              <a:rPr lang="en-US" dirty="0"/>
              <a:t>from a vast catalogue of more than 150 objects ranging from doors, windows and furniture and move them wherever you want. </a:t>
            </a:r>
            <a:endParaRPr lang="en-US" dirty="0" smtClean="0"/>
          </a:p>
          <a:p>
            <a:r>
              <a:rPr lang="en-US" dirty="0" smtClean="0"/>
              <a:t>View </a:t>
            </a:r>
            <a:r>
              <a:rPr lang="en-US" dirty="0"/>
              <a:t>a 3D rendering of your home and design it as you wish - color the walls, change the floor and ceiling.</a:t>
            </a:r>
            <a:br>
              <a:rPr lang="en-US" dirty="0"/>
            </a:br>
            <a:endParaRPr lang="en-US" dirty="0" smtClean="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867400" y="228600"/>
            <a:ext cx="3073408" cy="2366524"/>
          </a:xfrm>
        </p:spPr>
      </p:pic>
    </p:spTree>
    <p:extLst>
      <p:ext uri="{BB962C8B-B14F-4D97-AF65-F5344CB8AC3E}">
        <p14:creationId xmlns:p14="http://schemas.microsoft.com/office/powerpoint/2010/main" val="27563138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Pic Collage</a:t>
            </a:r>
            <a:endParaRPr lang="en-US" dirty="0"/>
          </a:p>
        </p:txBody>
      </p:sp>
      <p:sp>
        <p:nvSpPr>
          <p:cNvPr id="4" name="Content Placeholder 3"/>
          <p:cNvSpPr>
            <a:spLocks noGrp="1"/>
          </p:cNvSpPr>
          <p:nvPr>
            <p:ph sz="quarter" idx="13"/>
          </p:nvPr>
        </p:nvSpPr>
        <p:spPr>
          <a:xfrm>
            <a:off x="304800" y="2298192"/>
            <a:ext cx="8686800" cy="4026408"/>
          </a:xfrm>
        </p:spPr>
        <p:txBody>
          <a:bodyPr>
            <a:noAutofit/>
          </a:bodyPr>
          <a:lstStyle/>
          <a:p>
            <a:r>
              <a:rPr lang="en-US" sz="2000" dirty="0" err="1" smtClean="0"/>
              <a:t>PicCollage</a:t>
            </a:r>
            <a:r>
              <a:rPr lang="en-US" sz="2000" dirty="0" smtClean="0"/>
              <a:t> </a:t>
            </a:r>
            <a:r>
              <a:rPr lang="en-US" sz="2000" dirty="0"/>
              <a:t>is the best collage app. It's simple, fun and free, and you can create awesome collages for your family and friends. </a:t>
            </a:r>
            <a:endParaRPr lang="en-US" sz="2000" dirty="0" smtClean="0"/>
          </a:p>
          <a:p>
            <a:r>
              <a:rPr lang="en-US" sz="2000" dirty="0" smtClean="0"/>
              <a:t>Import </a:t>
            </a:r>
            <a:r>
              <a:rPr lang="en-US" sz="2000" dirty="0"/>
              <a:t>photos from your photo library</a:t>
            </a:r>
            <a:r>
              <a:rPr lang="en-US" sz="2000" dirty="0" smtClean="0"/>
              <a:t>, </a:t>
            </a:r>
            <a:r>
              <a:rPr lang="en-US" sz="2000" dirty="0"/>
              <a:t>or use photos from the web to create a collage. </a:t>
            </a:r>
            <a:endParaRPr lang="en-US" sz="2000" dirty="0" smtClean="0"/>
          </a:p>
          <a:p>
            <a:r>
              <a:rPr lang="en-US" sz="2000" dirty="0" smtClean="0"/>
              <a:t>There </a:t>
            </a:r>
            <a:r>
              <a:rPr lang="en-US" sz="2000" dirty="0"/>
              <a:t>are also lots of fun backgrounds and stickers for you to choose from! </a:t>
            </a:r>
            <a:endParaRPr lang="en-US" sz="2000" dirty="0" smtClean="0"/>
          </a:p>
          <a:p>
            <a:r>
              <a:rPr lang="en-US" sz="2000" dirty="0" smtClean="0"/>
              <a:t>Simple </a:t>
            </a:r>
            <a:r>
              <a:rPr lang="en-US" sz="2000" dirty="0"/>
              <a:t>and intuitive touch gestures: </a:t>
            </a:r>
            <a:br>
              <a:rPr lang="en-US" sz="2000" dirty="0"/>
            </a:br>
            <a:r>
              <a:rPr lang="en-US" sz="2000" dirty="0" smtClean="0"/>
              <a:t>-- </a:t>
            </a:r>
            <a:r>
              <a:rPr lang="en-US" sz="2000" dirty="0"/>
              <a:t>Resize photos by stretching or pinching them </a:t>
            </a:r>
            <a:br>
              <a:rPr lang="en-US" sz="2000" dirty="0"/>
            </a:br>
            <a:r>
              <a:rPr lang="en-US" sz="2000" dirty="0"/>
              <a:t>- Rotate them with two fingers </a:t>
            </a:r>
            <a:r>
              <a:rPr lang="en-US" sz="2000" dirty="0" smtClean="0"/>
              <a:t>; Delete </a:t>
            </a:r>
            <a:r>
              <a:rPr lang="en-US" sz="2000" dirty="0"/>
              <a:t>a photo with a simple flick </a:t>
            </a:r>
            <a:br>
              <a:rPr lang="en-US" sz="2000" dirty="0"/>
            </a:br>
            <a:r>
              <a:rPr lang="en-US" sz="2000" dirty="0" smtClean="0"/>
              <a:t>- </a:t>
            </a:r>
            <a:r>
              <a:rPr lang="en-US" sz="2000" dirty="0"/>
              <a:t>Double-tap a photo to edit photo, crop photo, or edit borders </a:t>
            </a:r>
            <a:br>
              <a:rPr lang="en-US" sz="2000" dirty="0"/>
            </a:br>
            <a:r>
              <a:rPr lang="en-US" sz="2000" dirty="0"/>
              <a:t>- Move multiple photos at a time in your collage </a:t>
            </a:r>
            <a:r>
              <a:rPr lang="en-US" sz="2000" dirty="0" smtClean="0"/>
              <a:t>;Shake-to-straighten </a:t>
            </a:r>
            <a:r>
              <a:rPr lang="en-US" sz="2000" dirty="0"/>
              <a:t>photos </a:t>
            </a:r>
            <a:br>
              <a:rPr lang="en-US" sz="2000" dirty="0"/>
            </a:br>
            <a:r>
              <a:rPr lang="en-US" sz="2000" dirty="0"/>
              <a:t>- CLIP PHOTO by outlining the area you want to "clip" with your finger </a:t>
            </a:r>
            <a:endParaRPr lang="en-US" sz="2000" dirty="0" smtClean="0"/>
          </a:p>
          <a:p>
            <a:r>
              <a:rPr lang="en-US" sz="2000" dirty="0" smtClean="0"/>
              <a:t>When </a:t>
            </a:r>
            <a:r>
              <a:rPr lang="en-US" sz="2000" dirty="0"/>
              <a:t>you're done, share your collages on Facebook, Twitter, or email. In addition, you can print and ship it as a physical postcard if you prefer a more personal touch</a:t>
            </a:r>
            <a:r>
              <a:rPr lang="en-US" sz="2000" dirty="0" smtClean="0"/>
              <a:t>.</a:t>
            </a:r>
            <a:endParaRPr lang="en-US" sz="2000"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781800" y="152400"/>
            <a:ext cx="2209800" cy="2209800"/>
          </a:xfrm>
        </p:spPr>
      </p:pic>
    </p:spTree>
    <p:extLst>
      <p:ext uri="{BB962C8B-B14F-4D97-AF65-F5344CB8AC3E}">
        <p14:creationId xmlns:p14="http://schemas.microsoft.com/office/powerpoint/2010/main" val="957502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3395133" cy="3450696"/>
          </a:xfrm>
        </p:spPr>
        <p:txBody>
          <a:bodyPr/>
          <a:lstStyle/>
          <a:p>
            <a:r>
              <a:rPr lang="en-US" dirty="0" smtClean="0"/>
              <a:t>Notes</a:t>
            </a:r>
          </a:p>
          <a:p>
            <a:r>
              <a:rPr lang="en-US" dirty="0" err="1" smtClean="0"/>
              <a:t>Evernote</a:t>
            </a:r>
            <a:endParaRPr lang="en-US" dirty="0" smtClean="0"/>
          </a:p>
          <a:p>
            <a:r>
              <a:rPr lang="en-US" dirty="0" smtClean="0"/>
              <a:t>Google Search</a:t>
            </a:r>
          </a:p>
          <a:p>
            <a:pPr lvl="2"/>
            <a:r>
              <a:rPr lang="en-US" dirty="0" smtClean="0"/>
              <a:t>Documents</a:t>
            </a:r>
          </a:p>
          <a:p>
            <a:pPr lvl="2"/>
            <a:r>
              <a:rPr lang="en-US" dirty="0" smtClean="0"/>
              <a:t>Spreadsheets</a:t>
            </a:r>
          </a:p>
          <a:p>
            <a:pPr lvl="2"/>
            <a:r>
              <a:rPr lang="en-US" dirty="0" smtClean="0"/>
              <a:t>Must have a </a:t>
            </a:r>
            <a:r>
              <a:rPr lang="en-US" dirty="0" err="1" smtClean="0"/>
              <a:t>gmail</a:t>
            </a:r>
            <a:r>
              <a:rPr lang="en-US" dirty="0" smtClean="0"/>
              <a:t> account</a:t>
            </a:r>
          </a:p>
          <a:p>
            <a:endParaRPr lang="en-US" dirty="0"/>
          </a:p>
        </p:txBody>
      </p:sp>
      <p:sp>
        <p:nvSpPr>
          <p:cNvPr id="2" name="Title 1"/>
          <p:cNvSpPr>
            <a:spLocks noGrp="1"/>
          </p:cNvSpPr>
          <p:nvPr>
            <p:ph type="title"/>
          </p:nvPr>
        </p:nvSpPr>
        <p:spPr/>
        <p:txBody>
          <a:bodyPr/>
          <a:lstStyle/>
          <a:p>
            <a:r>
              <a:rPr lang="en-US" dirty="0" smtClean="0"/>
              <a:t>Scripting/Writing Apps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362200"/>
            <a:ext cx="1905000" cy="190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3187700"/>
            <a:ext cx="1854200" cy="1854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2000" y="3854450"/>
            <a:ext cx="4038600" cy="3028950"/>
          </a:xfrm>
          <a:prstGeom prst="rect">
            <a:avLst/>
          </a:prstGeom>
        </p:spPr>
      </p:pic>
    </p:spTree>
    <p:extLst>
      <p:ext uri="{BB962C8B-B14F-4D97-AF65-F5344CB8AC3E}">
        <p14:creationId xmlns:p14="http://schemas.microsoft.com/office/powerpoint/2010/main" val="40054058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 Funky</a:t>
            </a:r>
          </a:p>
          <a:p>
            <a:r>
              <a:rPr lang="en-US" dirty="0" smtClean="0"/>
              <a:t>Adobe </a:t>
            </a:r>
            <a:r>
              <a:rPr lang="en-US" dirty="0" err="1" smtClean="0"/>
              <a:t>photoshop</a:t>
            </a:r>
            <a:r>
              <a:rPr lang="en-US" dirty="0" smtClean="0"/>
              <a:t> express</a:t>
            </a:r>
          </a:p>
          <a:p>
            <a:r>
              <a:rPr lang="en-US" dirty="0" err="1" smtClean="0"/>
              <a:t>photopad</a:t>
            </a:r>
            <a:endParaRPr lang="en-US" dirty="0" smtClean="0"/>
          </a:p>
        </p:txBody>
      </p:sp>
      <p:sp>
        <p:nvSpPr>
          <p:cNvPr id="2" name="Title 1"/>
          <p:cNvSpPr>
            <a:spLocks noGrp="1"/>
          </p:cNvSpPr>
          <p:nvPr>
            <p:ph type="title"/>
          </p:nvPr>
        </p:nvSpPr>
        <p:spPr/>
        <p:txBody>
          <a:bodyPr/>
          <a:lstStyle/>
          <a:p>
            <a:r>
              <a:rPr lang="en-US" dirty="0" smtClean="0"/>
              <a:t>Images Apps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046" y="1290947"/>
            <a:ext cx="1757053" cy="175705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3200400"/>
            <a:ext cx="1657350" cy="16573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4686300"/>
            <a:ext cx="1676400" cy="1676400"/>
          </a:xfrm>
          <a:prstGeom prst="rect">
            <a:avLst/>
          </a:prstGeom>
        </p:spPr>
      </p:pic>
    </p:spTree>
    <p:extLst>
      <p:ext uri="{BB962C8B-B14F-4D97-AF65-F5344CB8AC3E}">
        <p14:creationId xmlns:p14="http://schemas.microsoft.com/office/powerpoint/2010/main" val="6016035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38328"/>
            <a:ext cx="6934200" cy="1252728"/>
          </a:xfrm>
        </p:spPr>
        <p:txBody>
          <a:bodyPr/>
          <a:lstStyle/>
          <a:p>
            <a:r>
              <a:rPr lang="en-US" dirty="0" smtClean="0"/>
              <a:t>Adobe Photoshop Express</a:t>
            </a:r>
            <a:endParaRPr lang="en-US" dirty="0"/>
          </a:p>
        </p:txBody>
      </p:sp>
      <p:sp>
        <p:nvSpPr>
          <p:cNvPr id="3" name="Content Placeholder 2"/>
          <p:cNvSpPr>
            <a:spLocks noGrp="1"/>
          </p:cNvSpPr>
          <p:nvPr>
            <p:ph sz="quarter" idx="13"/>
          </p:nvPr>
        </p:nvSpPr>
        <p:spPr>
          <a:xfrm>
            <a:off x="152400" y="2514600"/>
            <a:ext cx="4346447" cy="4537047"/>
          </a:xfrm>
        </p:spPr>
        <p:txBody>
          <a:bodyPr/>
          <a:lstStyle/>
          <a:p>
            <a:r>
              <a:rPr lang="en-US" dirty="0" smtClean="0"/>
              <a:t>Description</a:t>
            </a:r>
          </a:p>
          <a:p>
            <a:pPr lvl="1"/>
            <a:r>
              <a:rPr lang="en-US" dirty="0" smtClean="0"/>
              <a:t>Lets you use simple gestures to quickly edit and share photos from your mobile device</a:t>
            </a:r>
          </a:p>
          <a:p>
            <a:pPr lvl="1"/>
            <a:r>
              <a:rPr lang="en-US" dirty="0" smtClean="0"/>
              <a:t>Companion to Photoshop.com</a:t>
            </a:r>
          </a:p>
          <a:p>
            <a:pPr lvl="2"/>
            <a:r>
              <a:rPr lang="en-US" dirty="0" smtClean="0"/>
              <a:t>FREE Account</a:t>
            </a:r>
          </a:p>
          <a:p>
            <a:pPr lvl="2"/>
            <a:r>
              <a:rPr lang="en-US" dirty="0" smtClean="0"/>
              <a:t>2GB of storage</a:t>
            </a:r>
          </a:p>
          <a:p>
            <a:pPr lvl="1"/>
            <a:endParaRPr lang="en-US" dirty="0"/>
          </a:p>
        </p:txBody>
      </p:sp>
      <p:sp>
        <p:nvSpPr>
          <p:cNvPr id="4" name="Content Placeholder 3"/>
          <p:cNvSpPr>
            <a:spLocks noGrp="1"/>
          </p:cNvSpPr>
          <p:nvPr>
            <p:ph sz="quarter" idx="14"/>
          </p:nvPr>
        </p:nvSpPr>
        <p:spPr>
          <a:xfrm>
            <a:off x="4645152" y="2514600"/>
            <a:ext cx="4422648" cy="4038600"/>
          </a:xfrm>
        </p:spPr>
        <p:txBody>
          <a:bodyPr>
            <a:normAutofit fontScale="92500" lnSpcReduction="20000"/>
          </a:bodyPr>
          <a:lstStyle/>
          <a:p>
            <a:r>
              <a:rPr lang="en-US" dirty="0" smtClean="0"/>
              <a:t>Top Editing Features</a:t>
            </a:r>
          </a:p>
          <a:p>
            <a:pPr lvl="1"/>
            <a:r>
              <a:rPr lang="en-US" dirty="0" smtClean="0"/>
              <a:t>Basics: Crop, Straighten, Rotate, and Flip</a:t>
            </a:r>
          </a:p>
          <a:p>
            <a:pPr lvl="1"/>
            <a:r>
              <a:rPr lang="en-US" dirty="0" smtClean="0"/>
              <a:t>Color: Exposure, Saturation, Tint, B/W, and Contrast</a:t>
            </a:r>
          </a:p>
          <a:p>
            <a:pPr lvl="1"/>
            <a:r>
              <a:rPr lang="en-US" dirty="0" smtClean="0"/>
              <a:t>Filters: Sketch, Soft Focus and Sharpen</a:t>
            </a:r>
          </a:p>
          <a:p>
            <a:pPr lvl="1"/>
            <a:r>
              <a:rPr lang="en-US" dirty="0" smtClean="0"/>
              <a:t>Effects: Vibrant, Pop, Border, Vignette Blur, Warm Vintage, Rainbow, White Glow, and Soft B/W</a:t>
            </a:r>
          </a:p>
          <a:p>
            <a:pPr lvl="1"/>
            <a:r>
              <a:rPr lang="en-US" dirty="0" smtClean="0"/>
              <a:t>Borders: Rectangle, Rounded, Oval, Soft Edge, Vignette, Rough Edge, Halftone, and Film Emulsion</a:t>
            </a:r>
          </a:p>
          <a:p>
            <a:pPr lvl="1"/>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15" t="17911" r="71417" b="56358"/>
          <a:stretch/>
        </p:blipFill>
        <p:spPr bwMode="auto">
          <a:xfrm>
            <a:off x="194953" y="228599"/>
            <a:ext cx="1764476" cy="170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2545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Voice Morph</a:t>
            </a:r>
          </a:p>
          <a:p>
            <a:r>
              <a:rPr lang="en-US" dirty="0" smtClean="0"/>
              <a:t>Recorder Plus HD</a:t>
            </a:r>
          </a:p>
        </p:txBody>
      </p:sp>
      <p:sp>
        <p:nvSpPr>
          <p:cNvPr id="2" name="Title 1"/>
          <p:cNvSpPr>
            <a:spLocks noGrp="1"/>
          </p:cNvSpPr>
          <p:nvPr>
            <p:ph type="title"/>
          </p:nvPr>
        </p:nvSpPr>
        <p:spPr/>
        <p:txBody>
          <a:bodyPr/>
          <a:lstStyle/>
          <a:p>
            <a:r>
              <a:rPr lang="en-US" dirty="0" smtClean="0"/>
              <a:t>Sound Recording Apps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4782"/>
          <a:stretch/>
        </p:blipFill>
        <p:spPr>
          <a:xfrm>
            <a:off x="4619625" y="2514600"/>
            <a:ext cx="1790700" cy="1866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648014"/>
            <a:ext cx="1685925" cy="1685925"/>
          </a:xfrm>
          <a:prstGeom prst="rect">
            <a:avLst/>
          </a:prstGeom>
        </p:spPr>
      </p:pic>
    </p:spTree>
    <p:extLst>
      <p:ext uri="{BB962C8B-B14F-4D97-AF65-F5344CB8AC3E}">
        <p14:creationId xmlns:p14="http://schemas.microsoft.com/office/powerpoint/2010/main" val="20334641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Talking Tom</a:t>
            </a:r>
          </a:p>
          <a:p>
            <a:r>
              <a:rPr lang="en-US" dirty="0" smtClean="0"/>
              <a:t>Talking Gina</a:t>
            </a:r>
          </a:p>
          <a:p>
            <a:r>
              <a:rPr lang="en-US" dirty="0" smtClean="0"/>
              <a:t>Talking News</a:t>
            </a:r>
          </a:p>
          <a:p>
            <a:endParaRPr lang="en-US" dirty="0"/>
          </a:p>
        </p:txBody>
      </p:sp>
      <p:sp>
        <p:nvSpPr>
          <p:cNvPr id="3" name="Title 2"/>
          <p:cNvSpPr>
            <a:spLocks noGrp="1"/>
          </p:cNvSpPr>
          <p:nvPr>
            <p:ph type="title"/>
          </p:nvPr>
        </p:nvSpPr>
        <p:spPr/>
        <p:txBody>
          <a:bodyPr/>
          <a:lstStyle/>
          <a:p>
            <a:r>
              <a:rPr lang="en-US" dirty="0" smtClean="0"/>
              <a:t>Talking Apps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286000"/>
            <a:ext cx="1943100" cy="1943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514600"/>
            <a:ext cx="2438400" cy="2438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2700" y="4419600"/>
            <a:ext cx="2222500" cy="2222500"/>
          </a:xfrm>
          <a:prstGeom prst="rect">
            <a:avLst/>
          </a:prstGeom>
        </p:spPr>
      </p:pic>
    </p:spTree>
    <p:extLst>
      <p:ext uri="{BB962C8B-B14F-4D97-AF65-F5344CB8AC3E}">
        <p14:creationId xmlns:p14="http://schemas.microsoft.com/office/powerpoint/2010/main" val="9804225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Apps</a:t>
            </a:r>
            <a:br>
              <a:rPr lang="en-US" dirty="0" smtClean="0"/>
            </a:br>
            <a:r>
              <a:rPr lang="en-US" sz="2800" dirty="0" smtClean="0"/>
              <a:t>Cannot be restricted or deleted</a:t>
            </a:r>
            <a:endParaRPr lang="en-US" dirty="0"/>
          </a:p>
        </p:txBody>
      </p:sp>
      <p:sp>
        <p:nvSpPr>
          <p:cNvPr id="3" name="Content Placeholder 2"/>
          <p:cNvSpPr>
            <a:spLocks noGrp="1"/>
          </p:cNvSpPr>
          <p:nvPr>
            <p:ph sz="quarter" idx="13"/>
          </p:nvPr>
        </p:nvSpPr>
        <p:spPr/>
        <p:txBody>
          <a:bodyPr/>
          <a:lstStyle/>
          <a:p>
            <a:r>
              <a:rPr lang="en-US" dirty="0" smtClean="0"/>
              <a:t>Calendar</a:t>
            </a:r>
          </a:p>
          <a:p>
            <a:r>
              <a:rPr lang="en-US" dirty="0" smtClean="0"/>
              <a:t>Contacts</a:t>
            </a:r>
          </a:p>
          <a:p>
            <a:r>
              <a:rPr lang="en-US" dirty="0" smtClean="0"/>
              <a:t>App Store</a:t>
            </a:r>
          </a:p>
          <a:p>
            <a:r>
              <a:rPr lang="en-US" dirty="0" smtClean="0"/>
              <a:t>Maps</a:t>
            </a:r>
          </a:p>
          <a:p>
            <a:r>
              <a:rPr lang="en-US" dirty="0" smtClean="0"/>
              <a:t>Videos</a:t>
            </a:r>
          </a:p>
          <a:p>
            <a:r>
              <a:rPr lang="en-US" dirty="0" smtClean="0"/>
              <a:t>Safari (web browser &amp; CAN be restricted)</a:t>
            </a:r>
            <a:endParaRPr lang="en-US" dirty="0"/>
          </a:p>
        </p:txBody>
      </p:sp>
      <p:sp>
        <p:nvSpPr>
          <p:cNvPr id="4" name="Content Placeholder 3"/>
          <p:cNvSpPr>
            <a:spLocks noGrp="1"/>
          </p:cNvSpPr>
          <p:nvPr>
            <p:ph sz="quarter" idx="14"/>
          </p:nvPr>
        </p:nvSpPr>
        <p:spPr/>
        <p:txBody>
          <a:bodyPr/>
          <a:lstStyle/>
          <a:p>
            <a:r>
              <a:rPr lang="en-US" dirty="0" smtClean="0"/>
              <a:t>Mail</a:t>
            </a:r>
          </a:p>
          <a:p>
            <a:r>
              <a:rPr lang="en-US" dirty="0" smtClean="0"/>
              <a:t>Photos</a:t>
            </a:r>
          </a:p>
          <a:p>
            <a:r>
              <a:rPr lang="en-US" dirty="0" smtClean="0"/>
              <a:t>Notes</a:t>
            </a:r>
          </a:p>
          <a:p>
            <a:r>
              <a:rPr lang="en-US" dirty="0" smtClean="0"/>
              <a:t>iPod</a:t>
            </a:r>
          </a:p>
          <a:p>
            <a:r>
              <a:rPr lang="en-US" dirty="0" smtClean="0"/>
              <a:t>Settings</a:t>
            </a:r>
          </a:p>
          <a:p>
            <a:r>
              <a:rPr lang="en-US" dirty="0" smtClean="0"/>
              <a:t>Game </a:t>
            </a:r>
            <a:r>
              <a:rPr lang="en-US" dirty="0"/>
              <a:t>Center</a:t>
            </a:r>
          </a:p>
          <a:p>
            <a:endParaRPr lang="en-US" dirty="0"/>
          </a:p>
        </p:txBody>
      </p:sp>
    </p:spTree>
    <p:extLst>
      <p:ext uri="{BB962C8B-B14F-4D97-AF65-F5344CB8AC3E}">
        <p14:creationId xmlns:p14="http://schemas.microsoft.com/office/powerpoint/2010/main" val="26678614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err="1" smtClean="0"/>
              <a:t>Doodlebuddy</a:t>
            </a:r>
            <a:endParaRPr lang="en-US" dirty="0" smtClean="0"/>
          </a:p>
          <a:p>
            <a:r>
              <a:rPr lang="en-US" dirty="0" smtClean="0"/>
              <a:t>Free Paint</a:t>
            </a:r>
          </a:p>
          <a:p>
            <a:r>
              <a:rPr lang="en-US" dirty="0" err="1" smtClean="0"/>
              <a:t>ScreenChomp</a:t>
            </a:r>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Drawing Apps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819400"/>
            <a:ext cx="2514286" cy="2387302"/>
          </a:xfrm>
          <a:prstGeom prst="rect">
            <a:avLst/>
          </a:prstGeom>
        </p:spPr>
      </p:pic>
    </p:spTree>
    <p:extLst>
      <p:ext uri="{BB962C8B-B14F-4D97-AF65-F5344CB8AC3E}">
        <p14:creationId xmlns:p14="http://schemas.microsoft.com/office/powerpoint/2010/main" val="38350709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Doodle Buddy Features</a:t>
            </a:r>
          </a:p>
          <a:p>
            <a:pPr lvl="1"/>
            <a:r>
              <a:rPr lang="en-US" dirty="0" smtClean="0"/>
              <a:t>Paint with multiple fingers</a:t>
            </a:r>
          </a:p>
          <a:p>
            <a:pPr lvl="1"/>
            <a:r>
              <a:rPr lang="en-US" dirty="0" smtClean="0"/>
              <a:t>Great Stamps</a:t>
            </a:r>
          </a:p>
          <a:p>
            <a:pPr lvl="1"/>
            <a:r>
              <a:rPr lang="en-US" dirty="0" smtClean="0"/>
              <a:t>Doodle and stamp your own pictures</a:t>
            </a:r>
          </a:p>
          <a:p>
            <a:pPr lvl="1"/>
            <a:r>
              <a:rPr lang="en-US" dirty="0" smtClean="0"/>
              <a:t>Drawing tools: paintbrush, glitter, text, stencils, smudge…</a:t>
            </a:r>
          </a:p>
          <a:p>
            <a:pPr lvl="1"/>
            <a:r>
              <a:rPr lang="en-US" dirty="0" smtClean="0"/>
              <a:t>44,000-color picker</a:t>
            </a:r>
          </a:p>
          <a:p>
            <a:pPr lvl="1"/>
            <a:r>
              <a:rPr lang="en-US" dirty="0" smtClean="0"/>
              <a:t>Share via e-mail </a:t>
            </a:r>
            <a:endParaRPr lang="en-US" dirty="0"/>
          </a:p>
        </p:txBody>
      </p:sp>
      <p:sp>
        <p:nvSpPr>
          <p:cNvPr id="3" name="Title 2"/>
          <p:cNvSpPr>
            <a:spLocks noGrp="1"/>
          </p:cNvSpPr>
          <p:nvPr>
            <p:ph type="title"/>
          </p:nvPr>
        </p:nvSpPr>
        <p:spPr/>
        <p:txBody>
          <a:bodyPr/>
          <a:lstStyle/>
          <a:p>
            <a:r>
              <a:rPr lang="en-US" dirty="0" smtClean="0"/>
              <a:t>Doodle Buddy</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04" t="17709" r="71155" b="57291"/>
          <a:stretch/>
        </p:blipFill>
        <p:spPr bwMode="auto">
          <a:xfrm>
            <a:off x="0" y="152400"/>
            <a:ext cx="19177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19" t="19271" r="3173" b="76388"/>
          <a:stretch/>
        </p:blipFill>
        <p:spPr bwMode="auto">
          <a:xfrm>
            <a:off x="0" y="2000250"/>
            <a:ext cx="8458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3480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4233333" cy="3450696"/>
          </a:xfrm>
        </p:spPr>
        <p:txBody>
          <a:bodyPr>
            <a:normAutofit/>
          </a:bodyPr>
          <a:lstStyle/>
          <a:p>
            <a:r>
              <a:rPr lang="en-US" dirty="0" smtClean="0"/>
              <a:t>Comic touch app </a:t>
            </a:r>
            <a:r>
              <a:rPr lang="en-US" b="1" dirty="0">
                <a:solidFill>
                  <a:srgbClr val="00B050"/>
                </a:solidFill>
              </a:rPr>
              <a:t>(</a:t>
            </a:r>
            <a:r>
              <a:rPr lang="en-US" b="1" dirty="0" smtClean="0">
                <a:solidFill>
                  <a:srgbClr val="00B050"/>
                </a:solidFill>
              </a:rPr>
              <a:t>$2.99 or free lite version)</a:t>
            </a:r>
          </a:p>
          <a:p>
            <a:r>
              <a:rPr lang="en-US" dirty="0" smtClean="0"/>
              <a:t>Graph</a:t>
            </a:r>
            <a:endParaRPr lang="en-US" dirty="0"/>
          </a:p>
        </p:txBody>
      </p:sp>
      <p:sp>
        <p:nvSpPr>
          <p:cNvPr id="2" name="Title 1"/>
          <p:cNvSpPr>
            <a:spLocks noGrp="1"/>
          </p:cNvSpPr>
          <p:nvPr>
            <p:ph type="title"/>
          </p:nvPr>
        </p:nvSpPr>
        <p:spPr/>
        <p:txBody>
          <a:bodyPr/>
          <a:lstStyle/>
          <a:p>
            <a:r>
              <a:rPr lang="en-US" dirty="0" smtClean="0"/>
              <a:t>Great Creativity Apps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905000"/>
            <a:ext cx="1524000" cy="1524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3962400"/>
            <a:ext cx="1492250" cy="1492250"/>
          </a:xfrm>
          <a:prstGeom prst="rect">
            <a:avLst/>
          </a:prstGeom>
        </p:spPr>
      </p:pic>
    </p:spTree>
    <p:extLst>
      <p:ext uri="{BB962C8B-B14F-4D97-AF65-F5344CB8AC3E}">
        <p14:creationId xmlns:p14="http://schemas.microsoft.com/office/powerpoint/2010/main" val="1017027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638800" y="381000"/>
            <a:ext cx="3352800" cy="2133600"/>
          </a:xfrm>
          <a:prstGeom prst="cloudCallout">
            <a:avLst>
              <a:gd name="adj1" fmla="val -66288"/>
              <a:gd name="adj2" fmla="val 49405"/>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72067" y="2675467"/>
            <a:ext cx="7509933" cy="3450696"/>
          </a:xfrm>
        </p:spPr>
        <p:txBody>
          <a:bodyPr>
            <a:normAutofit lnSpcReduction="10000"/>
          </a:bodyPr>
          <a:lstStyle/>
          <a:p>
            <a:r>
              <a:rPr lang="en-US" dirty="0" smtClean="0"/>
              <a:t>Make your photos come alive by giving them the Comic Touch</a:t>
            </a:r>
          </a:p>
          <a:p>
            <a:r>
              <a:rPr lang="en-US" dirty="0" smtClean="0"/>
              <a:t>Add balloons to give your subjects thoughts and words</a:t>
            </a:r>
          </a:p>
          <a:p>
            <a:r>
              <a:rPr lang="en-US" dirty="0" smtClean="0"/>
              <a:t>Add captions to describe the scene or give the photo a title</a:t>
            </a:r>
          </a:p>
          <a:p>
            <a:r>
              <a:rPr lang="en-US" dirty="0" smtClean="0"/>
              <a:t>Share your creations via e-mail or save them back to the Photo Library</a:t>
            </a:r>
          </a:p>
          <a:p>
            <a:r>
              <a:rPr lang="en-US" dirty="0" smtClean="0"/>
              <a:t>Website </a:t>
            </a:r>
            <a:r>
              <a:rPr lang="en-US" dirty="0" err="1" smtClean="0"/>
              <a:t>Tuitorial</a:t>
            </a:r>
            <a:r>
              <a:rPr lang="en-US" dirty="0" smtClean="0"/>
              <a:t>:  </a:t>
            </a:r>
            <a:r>
              <a:rPr lang="en-US" dirty="0" smtClean="0">
                <a:hlinkClick r:id="rId3"/>
              </a:rPr>
              <a:t>http://plasq.com/comictouch</a:t>
            </a:r>
            <a:endParaRPr lang="en-US" dirty="0" smtClean="0"/>
          </a:p>
          <a:p>
            <a:endParaRPr lang="en-US" dirty="0"/>
          </a:p>
        </p:txBody>
      </p:sp>
      <p:sp>
        <p:nvSpPr>
          <p:cNvPr id="3" name="Title 2"/>
          <p:cNvSpPr>
            <a:spLocks noGrp="1"/>
          </p:cNvSpPr>
          <p:nvPr>
            <p:ph type="title"/>
          </p:nvPr>
        </p:nvSpPr>
        <p:spPr>
          <a:xfrm>
            <a:off x="457200" y="338328"/>
            <a:ext cx="5181600" cy="1252728"/>
          </a:xfrm>
        </p:spPr>
        <p:txBody>
          <a:bodyPr/>
          <a:lstStyle/>
          <a:p>
            <a:r>
              <a:rPr lang="en-US" dirty="0" smtClean="0"/>
              <a:t>Comic Touch Lite</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786" t="18019" r="71354" b="57155"/>
          <a:stretch/>
        </p:blipFill>
        <p:spPr bwMode="auto">
          <a:xfrm>
            <a:off x="6670675" y="798736"/>
            <a:ext cx="1289050" cy="1298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8276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3"/>
              </a:rPr>
              <a:t>http://rubistar.4teachers.org</a:t>
            </a:r>
            <a:r>
              <a:rPr lang="en-US" dirty="0" smtClean="0">
                <a:hlinkClick r:id="rId3"/>
              </a:rPr>
              <a:t>/</a:t>
            </a:r>
            <a:endParaRPr lang="en-US" dirty="0" smtClean="0"/>
          </a:p>
          <a:p>
            <a:r>
              <a:rPr lang="en-US" dirty="0" smtClean="0"/>
              <a:t>Great website for creating/searching rubrics</a:t>
            </a:r>
          </a:p>
          <a:p>
            <a:r>
              <a:rPr lang="en-US" dirty="0" smtClean="0"/>
              <a:t>FREE to sign up</a:t>
            </a:r>
            <a:endParaRPr lang="en-US" dirty="0"/>
          </a:p>
        </p:txBody>
      </p:sp>
      <p:sp>
        <p:nvSpPr>
          <p:cNvPr id="3" name="Title 2"/>
          <p:cNvSpPr>
            <a:spLocks noGrp="1"/>
          </p:cNvSpPr>
          <p:nvPr>
            <p:ph type="title"/>
          </p:nvPr>
        </p:nvSpPr>
        <p:spPr/>
        <p:txBody>
          <a:bodyPr/>
          <a:lstStyle/>
          <a:p>
            <a:r>
              <a:rPr lang="en-US" dirty="0" smtClean="0"/>
              <a:t>Grading Projects</a:t>
            </a:r>
            <a:endParaRPr lang="en-US" dirty="0"/>
          </a:p>
        </p:txBody>
      </p:sp>
    </p:spTree>
    <p:extLst>
      <p:ext uri="{BB962C8B-B14F-4D97-AF65-F5344CB8AC3E}">
        <p14:creationId xmlns:p14="http://schemas.microsoft.com/office/powerpoint/2010/main" val="27579734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2514600"/>
            <a:ext cx="3451225" cy="3451225"/>
          </a:xfrm>
        </p:spPr>
      </p:pic>
      <p:sp>
        <p:nvSpPr>
          <p:cNvPr id="3" name="Title 2"/>
          <p:cNvSpPr>
            <a:spLocks noGrp="1"/>
          </p:cNvSpPr>
          <p:nvPr>
            <p:ph type="title"/>
          </p:nvPr>
        </p:nvSpPr>
        <p:spPr>
          <a:xfrm>
            <a:off x="152400" y="2743200"/>
            <a:ext cx="4648200" cy="2633472"/>
          </a:xfrm>
        </p:spPr>
        <p:txBody>
          <a:bodyPr>
            <a:noAutofit/>
          </a:bodyPr>
          <a:lstStyle/>
          <a:p>
            <a:r>
              <a:rPr lang="en-US" sz="4000" b="1" dirty="0" smtClean="0">
                <a:solidFill>
                  <a:schemeClr val="tx1"/>
                </a:solidFill>
              </a:rPr>
              <a:t>Tiffany </a:t>
            </a:r>
            <a:r>
              <a:rPr lang="en-US" sz="4000" b="1" dirty="0" err="1" smtClean="0">
                <a:solidFill>
                  <a:schemeClr val="tx1"/>
                </a:solidFill>
              </a:rPr>
              <a:t>Abner</a:t>
            </a:r>
            <a:r>
              <a:rPr lang="en-US" sz="4000" b="1" dirty="0" smtClean="0">
                <a:solidFill>
                  <a:schemeClr val="tx1"/>
                </a:solidFill>
              </a:rPr>
              <a:t/>
            </a:r>
            <a:br>
              <a:rPr lang="en-US" sz="4000" b="1" dirty="0" smtClean="0">
                <a:solidFill>
                  <a:schemeClr val="tx1"/>
                </a:solidFill>
              </a:rPr>
            </a:br>
            <a:r>
              <a:rPr lang="en-US" sz="2000" b="1" dirty="0" smtClean="0">
                <a:solidFill>
                  <a:schemeClr val="tx1"/>
                </a:solidFill>
              </a:rPr>
              <a:t>Technology Integration Specialist</a:t>
            </a:r>
            <a:br>
              <a:rPr lang="en-US" sz="2000" b="1" dirty="0" smtClean="0">
                <a:solidFill>
                  <a:schemeClr val="tx1"/>
                </a:solidFill>
              </a:rPr>
            </a:br>
            <a:r>
              <a:rPr lang="en-US" sz="2000" dirty="0" smtClean="0">
                <a:solidFill>
                  <a:schemeClr val="tx1"/>
                </a:solidFill>
              </a:rPr>
              <a:t>Greenland School District</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hlinkClick r:id="rId3"/>
              </a:rPr>
              <a:t>tabner@greenlandsd.com</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Twitter @ </a:t>
            </a:r>
            <a:r>
              <a:rPr lang="en-US" sz="2000" dirty="0" err="1" smtClean="0">
                <a:solidFill>
                  <a:schemeClr val="tx1"/>
                </a:solidFill>
              </a:rPr>
              <a:t>tiffyabner</a:t>
            </a:r>
            <a:r>
              <a:rPr lang="en-US" sz="2000" dirty="0">
                <a:solidFill>
                  <a:schemeClr val="tx1"/>
                </a:solidFill>
              </a:rPr>
              <a:t/>
            </a:r>
            <a:br>
              <a:rPr lang="en-US" sz="2000" dirty="0">
                <a:solidFill>
                  <a:schemeClr val="tx1"/>
                </a:solidFill>
              </a:rPr>
            </a:br>
            <a:r>
              <a:rPr lang="en-US" sz="2000" dirty="0" smtClean="0">
                <a:solidFill>
                  <a:schemeClr val="tx1"/>
                </a:solidFill>
              </a:rPr>
              <a:t>Look for me on </a:t>
            </a:r>
            <a:r>
              <a:rPr lang="en-US" sz="2800" b="1" dirty="0" err="1" smtClean="0">
                <a:solidFill>
                  <a:schemeClr val="accent4">
                    <a:lumMod val="75000"/>
                  </a:schemeClr>
                </a:solidFill>
              </a:rPr>
              <a:t>LinkedIN</a:t>
            </a:r>
            <a:endParaRPr lang="en-US" sz="2000" b="1" dirty="0">
              <a:solidFill>
                <a:schemeClr val="accent4">
                  <a:lumMod val="75000"/>
                </a:schemeClr>
              </a:solidFill>
            </a:endParaRPr>
          </a:p>
        </p:txBody>
      </p:sp>
    </p:spTree>
    <p:extLst>
      <p:ext uri="{BB962C8B-B14F-4D97-AF65-F5344CB8AC3E}">
        <p14:creationId xmlns:p14="http://schemas.microsoft.com/office/powerpoint/2010/main" val="6555579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Settings App</a:t>
            </a:r>
            <a:endParaRPr lang="en-US" dirty="0"/>
          </a:p>
        </p:txBody>
      </p:sp>
      <p:sp>
        <p:nvSpPr>
          <p:cNvPr id="2" name="Content Placeholder 1"/>
          <p:cNvSpPr>
            <a:spLocks noGrp="1"/>
          </p:cNvSpPr>
          <p:nvPr>
            <p:ph sz="quarter" idx="13"/>
          </p:nvPr>
        </p:nvSpPr>
        <p:spPr>
          <a:xfrm>
            <a:off x="152400" y="2133600"/>
            <a:ext cx="4495800" cy="4724400"/>
          </a:xfrm>
        </p:spPr>
        <p:txBody>
          <a:bodyPr>
            <a:normAutofit/>
          </a:bodyPr>
          <a:lstStyle/>
          <a:p>
            <a:r>
              <a:rPr lang="en-US" dirty="0" err="1" smtClean="0"/>
              <a:t>Wifi</a:t>
            </a:r>
            <a:r>
              <a:rPr lang="en-US" dirty="0" smtClean="0"/>
              <a:t>—to see if you are connected to the internet</a:t>
            </a:r>
          </a:p>
          <a:p>
            <a:r>
              <a:rPr lang="en-US" dirty="0" err="1" smtClean="0"/>
              <a:t>General</a:t>
            </a:r>
            <a:r>
              <a:rPr lang="en-US" dirty="0" err="1" smtClean="0">
                <a:sym typeface="Wingdings" pitchFamily="2" charset="2"/>
              </a:rPr>
              <a:t>Restrictions</a:t>
            </a:r>
            <a:endParaRPr lang="en-US" dirty="0" smtClean="0">
              <a:sym typeface="Wingdings" pitchFamily="2" charset="2"/>
            </a:endParaRPr>
          </a:p>
          <a:p>
            <a:pPr lvl="1"/>
            <a:r>
              <a:rPr lang="en-US" dirty="0"/>
              <a:t>YouTube</a:t>
            </a:r>
          </a:p>
          <a:p>
            <a:pPr lvl="1"/>
            <a:r>
              <a:rPr lang="en-US" dirty="0" smtClean="0"/>
              <a:t>Camera &amp; </a:t>
            </a:r>
            <a:r>
              <a:rPr lang="en-US" dirty="0" err="1" smtClean="0"/>
              <a:t>Photobooth</a:t>
            </a:r>
            <a:r>
              <a:rPr lang="en-US" dirty="0" smtClean="0"/>
              <a:t> </a:t>
            </a:r>
            <a:r>
              <a:rPr lang="en-US" sz="1800" b="1" u="sng" dirty="0" smtClean="0"/>
              <a:t>(will stay restricted unless you request it for a project)</a:t>
            </a:r>
            <a:endParaRPr lang="en-US" sz="1800" b="1" u="sng" dirty="0"/>
          </a:p>
          <a:p>
            <a:pPr lvl="1"/>
            <a:r>
              <a:rPr lang="en-US" dirty="0" err="1"/>
              <a:t>Facetime</a:t>
            </a:r>
            <a:endParaRPr lang="en-US" dirty="0"/>
          </a:p>
          <a:p>
            <a:pPr lvl="1"/>
            <a:r>
              <a:rPr lang="en-US" dirty="0"/>
              <a:t>iTunes</a:t>
            </a:r>
          </a:p>
          <a:p>
            <a:pPr lvl="1"/>
            <a:r>
              <a:rPr lang="en-US" dirty="0"/>
              <a:t>Ping</a:t>
            </a:r>
          </a:p>
          <a:p>
            <a:pPr lvl="1"/>
            <a:r>
              <a:rPr lang="en-US" dirty="0"/>
              <a:t>Deleting </a:t>
            </a:r>
            <a:r>
              <a:rPr lang="en-US" dirty="0" smtClean="0"/>
              <a:t>App</a:t>
            </a:r>
          </a:p>
          <a:p>
            <a:endParaRPr lang="en-US" dirty="0"/>
          </a:p>
        </p:txBody>
      </p:sp>
      <p:sp>
        <p:nvSpPr>
          <p:cNvPr id="4" name="Content Placeholder 3"/>
          <p:cNvSpPr>
            <a:spLocks noGrp="1"/>
          </p:cNvSpPr>
          <p:nvPr>
            <p:ph sz="quarter" idx="14"/>
          </p:nvPr>
        </p:nvSpPr>
        <p:spPr>
          <a:xfrm>
            <a:off x="4645152" y="2590800"/>
            <a:ext cx="4422648" cy="3657600"/>
          </a:xfrm>
        </p:spPr>
        <p:txBody>
          <a:bodyPr>
            <a:normAutofit/>
          </a:bodyPr>
          <a:lstStyle/>
          <a:p>
            <a:r>
              <a:rPr lang="en-US" dirty="0"/>
              <a:t>General</a:t>
            </a:r>
            <a:r>
              <a:rPr lang="en-US" dirty="0">
                <a:sym typeface="Wingdings" pitchFamily="2" charset="2"/>
              </a:rPr>
              <a:t> Lock Rotation </a:t>
            </a:r>
            <a:endParaRPr lang="en-US" dirty="0"/>
          </a:p>
          <a:p>
            <a:r>
              <a:rPr lang="en-US" dirty="0" smtClean="0"/>
              <a:t>Airplane Mode</a:t>
            </a:r>
            <a:r>
              <a:rPr lang="en-US" dirty="0" smtClean="0">
                <a:sym typeface="Wingdings" pitchFamily="2" charset="2"/>
              </a:rPr>
              <a:t> </a:t>
            </a:r>
            <a:r>
              <a:rPr lang="en-US" dirty="0" smtClean="0"/>
              <a:t>needs to </a:t>
            </a:r>
            <a:r>
              <a:rPr lang="en-US" b="1" u="sng" dirty="0" smtClean="0"/>
              <a:t>stay OFF</a:t>
            </a:r>
            <a:r>
              <a:rPr lang="en-US" dirty="0" smtClean="0"/>
              <a:t>. </a:t>
            </a:r>
            <a:r>
              <a:rPr lang="en-US" sz="2000" dirty="0" smtClean="0"/>
              <a:t>You cannot get Internet access when airplane mode is ON</a:t>
            </a:r>
          </a:p>
          <a:p>
            <a:r>
              <a:rPr lang="en-US" dirty="0" smtClean="0"/>
              <a:t>Store</a:t>
            </a:r>
            <a:endParaRPr lang="en-US" dirty="0"/>
          </a:p>
          <a:p>
            <a:pPr lvl="1"/>
            <a:r>
              <a:rPr lang="en-US" dirty="0"/>
              <a:t>To see who’s i-tunes account is logged in</a:t>
            </a:r>
          </a:p>
          <a:p>
            <a:pPr lvl="1"/>
            <a:r>
              <a:rPr lang="en-US" dirty="0"/>
              <a:t>NEVER log into your personal </a:t>
            </a:r>
            <a:r>
              <a:rPr lang="en-US" dirty="0" smtClean="0"/>
              <a:t>accounts</a:t>
            </a:r>
          </a:p>
          <a:p>
            <a:pPr marL="0" indent="0">
              <a:buNone/>
            </a:pPr>
            <a:endParaRPr lang="en-US" dirty="0"/>
          </a:p>
          <a:p>
            <a:endParaRPr lang="en-US" dirty="0"/>
          </a:p>
        </p:txBody>
      </p:sp>
    </p:spTree>
    <p:extLst>
      <p:ext uri="{BB962C8B-B14F-4D97-AF65-F5344CB8AC3E}">
        <p14:creationId xmlns:p14="http://schemas.microsoft.com/office/powerpoint/2010/main" val="5955762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barn(inVertical)">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barn(inVertical)">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barn(inVertical)">
                                      <p:cBhvr>
                                        <p:cTn id="45" dur="500"/>
                                        <p:tgtEl>
                                          <p:spTgt spid="4">
                                            <p:txEl>
                                              <p:pRg st="2" end="2"/>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barn(inVertical)">
                                      <p:cBhvr>
                                        <p:cTn id="48" dur="500"/>
                                        <p:tgtEl>
                                          <p:spTgt spid="4">
                                            <p:txEl>
                                              <p:pRg st="3" end="3"/>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barn(inVertical)">
                                      <p:cBhvr>
                                        <p:cTn id="5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Camera App is Restricted </a:t>
            </a:r>
            <a:br>
              <a:rPr lang="en-US" dirty="0" smtClean="0"/>
            </a:br>
            <a:r>
              <a:rPr lang="en-US" dirty="0" smtClean="0"/>
              <a:t>Unless Requested</a:t>
            </a:r>
            <a:endParaRPr lang="en-US" dirty="0"/>
          </a:p>
        </p:txBody>
      </p:sp>
      <p:pic>
        <p:nvPicPr>
          <p:cNvPr id="7" name="Content Placeholder 6"/>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31705" t="43787" b="31256"/>
          <a:stretch/>
        </p:blipFill>
        <p:spPr>
          <a:xfrm>
            <a:off x="5069115" y="2209800"/>
            <a:ext cx="3937202" cy="1429657"/>
          </a:xfrm>
        </p:spPr>
      </p:pic>
      <p:sp>
        <p:nvSpPr>
          <p:cNvPr id="8" name="Oval 7"/>
          <p:cNvSpPr/>
          <p:nvPr/>
        </p:nvSpPr>
        <p:spPr>
          <a:xfrm>
            <a:off x="6096000" y="2209800"/>
            <a:ext cx="27432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r="48611"/>
          <a:stretch/>
        </p:blipFill>
        <p:spPr>
          <a:xfrm>
            <a:off x="1183661" y="1905000"/>
            <a:ext cx="3455575" cy="4479470"/>
          </a:xfrm>
        </p:spPr>
      </p:pic>
      <p:grpSp>
        <p:nvGrpSpPr>
          <p:cNvPr id="24" name="Group 23"/>
          <p:cNvGrpSpPr/>
          <p:nvPr/>
        </p:nvGrpSpPr>
        <p:grpSpPr>
          <a:xfrm>
            <a:off x="-96157" y="3962400"/>
            <a:ext cx="6974114" cy="2728686"/>
            <a:chOff x="0" y="3995056"/>
            <a:chExt cx="6974114" cy="2728686"/>
          </a:xfrm>
        </p:grpSpPr>
        <p:sp>
          <p:nvSpPr>
            <p:cNvPr id="10" name="Oval 9"/>
            <p:cNvSpPr/>
            <p:nvPr/>
          </p:nvSpPr>
          <p:spPr>
            <a:xfrm>
              <a:off x="4191000" y="5805714"/>
              <a:ext cx="838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16714" y="4053114"/>
              <a:ext cx="2057400" cy="1200329"/>
            </a:xfrm>
            <a:prstGeom prst="rect">
              <a:avLst/>
            </a:prstGeom>
            <a:noFill/>
          </p:spPr>
          <p:txBody>
            <a:bodyPr wrap="square" rtlCol="0">
              <a:spAutoFit/>
            </a:bodyPr>
            <a:lstStyle/>
            <a:p>
              <a:pPr algn="ctr"/>
              <a:r>
                <a:rPr lang="en-US" b="1" dirty="0" smtClean="0">
                  <a:solidFill>
                    <a:srgbClr val="FF0000"/>
                  </a:solidFill>
                  <a:latin typeface="Arial Black" pitchFamily="34" charset="0"/>
                </a:rPr>
                <a:t>To Switch from Still Camera to Video Camera</a:t>
              </a:r>
              <a:endParaRPr lang="en-US" b="1" dirty="0">
                <a:solidFill>
                  <a:srgbClr val="FF0000"/>
                </a:solidFill>
                <a:latin typeface="Arial Black" pitchFamily="34" charset="0"/>
              </a:endParaRPr>
            </a:p>
          </p:txBody>
        </p:sp>
        <p:cxnSp>
          <p:nvCxnSpPr>
            <p:cNvPr id="13" name="Straight Arrow Connector 12"/>
            <p:cNvCxnSpPr/>
            <p:nvPr/>
          </p:nvCxnSpPr>
          <p:spPr>
            <a:xfrm flipH="1">
              <a:off x="4840514" y="5138056"/>
              <a:ext cx="304800" cy="70467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30714" y="5885542"/>
              <a:ext cx="838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35628" y="4053114"/>
              <a:ext cx="2057400" cy="1200329"/>
            </a:xfrm>
            <a:prstGeom prst="rect">
              <a:avLst/>
            </a:prstGeom>
            <a:noFill/>
          </p:spPr>
          <p:txBody>
            <a:bodyPr wrap="square" rtlCol="0">
              <a:spAutoFit/>
            </a:bodyPr>
            <a:lstStyle/>
            <a:p>
              <a:pPr algn="ctr"/>
              <a:r>
                <a:rPr lang="en-US" b="1" dirty="0" smtClean="0">
                  <a:solidFill>
                    <a:srgbClr val="FF0000"/>
                  </a:solidFill>
                  <a:latin typeface="Arial Black" pitchFamily="34" charset="0"/>
                </a:rPr>
                <a:t>To take the picture or start the recording</a:t>
              </a:r>
              <a:endParaRPr lang="en-US" b="1" dirty="0">
                <a:solidFill>
                  <a:srgbClr val="FF0000"/>
                </a:solidFill>
                <a:latin typeface="Arial Black" pitchFamily="34" charset="0"/>
              </a:endParaRPr>
            </a:p>
          </p:txBody>
        </p:sp>
        <p:cxnSp>
          <p:nvCxnSpPr>
            <p:cNvPr id="16" name="Straight Arrow Connector 15"/>
            <p:cNvCxnSpPr/>
            <p:nvPr/>
          </p:nvCxnSpPr>
          <p:spPr>
            <a:xfrm flipH="1">
              <a:off x="3064328" y="5252713"/>
              <a:ext cx="152400" cy="64734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028700" y="5826755"/>
              <a:ext cx="838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3995056"/>
              <a:ext cx="1833026" cy="1200329"/>
            </a:xfrm>
            <a:prstGeom prst="rect">
              <a:avLst/>
            </a:prstGeom>
            <a:noFill/>
          </p:spPr>
          <p:txBody>
            <a:bodyPr wrap="square" rtlCol="0">
              <a:spAutoFit/>
            </a:bodyPr>
            <a:lstStyle/>
            <a:p>
              <a:pPr algn="ctr"/>
              <a:r>
                <a:rPr lang="en-US" b="1" dirty="0" smtClean="0">
                  <a:solidFill>
                    <a:srgbClr val="FF0000"/>
                  </a:solidFill>
                  <a:latin typeface="Arial Black" pitchFamily="34" charset="0"/>
                </a:rPr>
                <a:t>To access your photos or videos in the library</a:t>
              </a:r>
              <a:endParaRPr lang="en-US" b="1" dirty="0">
                <a:solidFill>
                  <a:srgbClr val="FF0000"/>
                </a:solidFill>
                <a:latin typeface="Arial Black" pitchFamily="34" charset="0"/>
              </a:endParaRPr>
            </a:p>
          </p:txBody>
        </p:sp>
        <p:cxnSp>
          <p:nvCxnSpPr>
            <p:cNvPr id="19" name="Straight Arrow Connector 18"/>
            <p:cNvCxnSpPr>
              <a:endCxn id="17" idx="1"/>
            </p:cNvCxnSpPr>
            <p:nvPr/>
          </p:nvCxnSpPr>
          <p:spPr>
            <a:xfrm>
              <a:off x="762000" y="5158371"/>
              <a:ext cx="389452" cy="7911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88447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 App</a:t>
            </a:r>
            <a:endParaRPr lang="en-US" dirty="0"/>
          </a:p>
        </p:txBody>
      </p:sp>
      <p:pic>
        <p:nvPicPr>
          <p:cNvPr id="5" name="Content Placeholder 4"/>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rot="5400000">
            <a:off x="1684261" y="373138"/>
            <a:ext cx="5533571" cy="7378095"/>
          </a:xfrm>
        </p:spPr>
      </p:pic>
      <p:sp>
        <p:nvSpPr>
          <p:cNvPr id="6" name="Oval 5"/>
          <p:cNvSpPr/>
          <p:nvPr/>
        </p:nvSpPr>
        <p:spPr>
          <a:xfrm>
            <a:off x="5791200" y="914400"/>
            <a:ext cx="2743200" cy="3429000"/>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77000" y="1295400"/>
            <a:ext cx="2057400" cy="609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7178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362200"/>
            <a:ext cx="8610599" cy="4343399"/>
          </a:xfrm>
        </p:spPr>
        <p:txBody>
          <a:bodyPr>
            <a:normAutofit/>
          </a:bodyPr>
          <a:lstStyle/>
          <a:p>
            <a:r>
              <a:rPr lang="en-US" b="1" dirty="0"/>
              <a:t>Featured:</a:t>
            </a:r>
            <a:r>
              <a:rPr lang="en-US" dirty="0"/>
              <a:t> A list of "New and Noteworthy" apps</a:t>
            </a:r>
            <a:r>
              <a:rPr lang="en-US" dirty="0" smtClean="0"/>
              <a:t>.</a:t>
            </a:r>
          </a:p>
          <a:p>
            <a:pPr marL="0" indent="0">
              <a:buNone/>
            </a:pPr>
            <a:endParaRPr lang="en-US" dirty="0"/>
          </a:p>
          <a:p>
            <a:r>
              <a:rPr lang="en-US" b="1" dirty="0">
                <a:solidFill>
                  <a:srgbClr val="00B050"/>
                </a:solidFill>
              </a:rPr>
              <a:t>Top Charts:</a:t>
            </a:r>
            <a:r>
              <a:rPr lang="en-US" dirty="0">
                <a:solidFill>
                  <a:srgbClr val="00B050"/>
                </a:solidFill>
              </a:rPr>
              <a:t> A list of the most popular apps, which is divided into Top Paid Apps, Top Free </a:t>
            </a:r>
            <a:r>
              <a:rPr lang="en-US" dirty="0" smtClean="0">
                <a:solidFill>
                  <a:srgbClr val="00B050"/>
                </a:solidFill>
              </a:rPr>
              <a:t>Apps, </a:t>
            </a:r>
            <a:r>
              <a:rPr lang="en-US" dirty="0">
                <a:solidFill>
                  <a:srgbClr val="00B050"/>
                </a:solidFill>
              </a:rPr>
              <a:t>and Top Grossing Apps. Tap on "Show More" to see more options</a:t>
            </a:r>
            <a:r>
              <a:rPr lang="en-US" dirty="0" smtClean="0">
                <a:solidFill>
                  <a:srgbClr val="00B050"/>
                </a:solidFill>
              </a:rPr>
              <a:t>.</a:t>
            </a:r>
          </a:p>
          <a:p>
            <a:endParaRPr lang="en-US" b="1" dirty="0">
              <a:solidFill>
                <a:srgbClr val="00B050"/>
              </a:solidFill>
            </a:endParaRPr>
          </a:p>
          <a:p>
            <a:r>
              <a:rPr lang="en-US" b="1" dirty="0" smtClean="0"/>
              <a:t>Categories</a:t>
            </a:r>
            <a:r>
              <a:rPr lang="en-US" b="1" dirty="0"/>
              <a:t>:</a:t>
            </a:r>
            <a:r>
              <a:rPr lang="en-US" dirty="0"/>
              <a:t> A list of Apps divided into categories such as News, Entertainment and Games</a:t>
            </a:r>
            <a:r>
              <a:rPr lang="en-US" dirty="0" smtClean="0"/>
              <a:t>.</a:t>
            </a:r>
          </a:p>
          <a:p>
            <a:pPr marL="0" indent="0">
              <a:buNone/>
            </a:pPr>
            <a:endParaRPr lang="en-US" dirty="0"/>
          </a:p>
          <a:p>
            <a:r>
              <a:rPr lang="en-US" b="1" dirty="0">
                <a:solidFill>
                  <a:srgbClr val="00B050"/>
                </a:solidFill>
              </a:rPr>
              <a:t>Updates:</a:t>
            </a:r>
            <a:r>
              <a:rPr lang="en-US" dirty="0">
                <a:solidFill>
                  <a:srgbClr val="00B050"/>
                </a:solidFill>
              </a:rPr>
              <a:t> Checks if any app you've downloaded has an update</a:t>
            </a:r>
            <a:r>
              <a:rPr lang="en-US" dirty="0" smtClean="0">
                <a:solidFill>
                  <a:srgbClr val="00B050"/>
                </a:solidFill>
              </a:rPr>
              <a:t>.</a:t>
            </a:r>
          </a:p>
          <a:p>
            <a:pPr marL="0" indent="0">
              <a:buNone/>
            </a:pPr>
            <a:endParaRPr lang="en-US" dirty="0">
              <a:solidFill>
                <a:srgbClr val="00B050"/>
              </a:solidFill>
            </a:endParaRPr>
          </a:p>
          <a:p>
            <a:endParaRPr lang="en-US" dirty="0"/>
          </a:p>
        </p:txBody>
      </p:sp>
      <p:sp>
        <p:nvSpPr>
          <p:cNvPr id="3" name="Title 2"/>
          <p:cNvSpPr>
            <a:spLocks noGrp="1"/>
          </p:cNvSpPr>
          <p:nvPr>
            <p:ph type="title"/>
          </p:nvPr>
        </p:nvSpPr>
        <p:spPr/>
        <p:txBody>
          <a:bodyPr/>
          <a:lstStyle/>
          <a:p>
            <a:r>
              <a:rPr lang="en-US" dirty="0" smtClean="0"/>
              <a:t>App Store Tips</a:t>
            </a:r>
            <a:endParaRPr lang="en-US" dirty="0"/>
          </a:p>
        </p:txBody>
      </p:sp>
    </p:spTree>
    <p:extLst>
      <p:ext uri="{BB962C8B-B14F-4D97-AF65-F5344CB8AC3E}">
        <p14:creationId xmlns:p14="http://schemas.microsoft.com/office/powerpoint/2010/main" val="19643318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362200"/>
            <a:ext cx="8839199" cy="4343400"/>
          </a:xfrm>
        </p:spPr>
        <p:txBody>
          <a:bodyPr>
            <a:normAutofit lnSpcReduction="10000"/>
          </a:bodyPr>
          <a:lstStyle/>
          <a:p>
            <a:r>
              <a:rPr lang="en-US" b="1" dirty="0"/>
              <a:t>How to take a </a:t>
            </a:r>
            <a:r>
              <a:rPr lang="en-US" b="1" dirty="0" smtClean="0"/>
              <a:t>screenshot “Picture” </a:t>
            </a:r>
            <a:r>
              <a:rPr lang="en-US" b="1" dirty="0"/>
              <a:t>of your </a:t>
            </a:r>
            <a:r>
              <a:rPr lang="en-US" b="1" dirty="0" err="1" smtClean="0"/>
              <a:t>iPad</a:t>
            </a:r>
            <a:r>
              <a:rPr lang="en-US" b="1" dirty="0" smtClean="0"/>
              <a:t> screen</a:t>
            </a:r>
            <a:endParaRPr lang="en-US" b="1" dirty="0"/>
          </a:p>
          <a:p>
            <a:pPr lvl="1"/>
            <a:r>
              <a:rPr lang="en-US" dirty="0" smtClean="0"/>
              <a:t>Just </a:t>
            </a:r>
            <a:r>
              <a:rPr lang="en-US" dirty="0"/>
              <a:t>push the Power and Home buttons together for a quick second. The photo will be stored in your picture library</a:t>
            </a:r>
            <a:r>
              <a:rPr lang="en-US" dirty="0" smtClean="0"/>
              <a:t>. </a:t>
            </a:r>
          </a:p>
          <a:p>
            <a:pPr lvl="1"/>
            <a:r>
              <a:rPr lang="en-US" dirty="0" smtClean="0"/>
              <a:t>You’ll hear a shutter click</a:t>
            </a:r>
          </a:p>
          <a:p>
            <a:r>
              <a:rPr lang="en-US" b="1" dirty="0">
                <a:solidFill>
                  <a:srgbClr val="00B050"/>
                </a:solidFill>
              </a:rPr>
              <a:t>Save Images while Browsing the Web</a:t>
            </a:r>
          </a:p>
          <a:p>
            <a:pPr lvl="1"/>
            <a:r>
              <a:rPr lang="en-US" dirty="0">
                <a:solidFill>
                  <a:srgbClr val="00B050"/>
                </a:solidFill>
              </a:rPr>
              <a:t>Just tap and hold on an image on any web page</a:t>
            </a:r>
          </a:p>
          <a:p>
            <a:pPr lvl="1"/>
            <a:r>
              <a:rPr lang="en-US" dirty="0">
                <a:solidFill>
                  <a:srgbClr val="00B050"/>
                </a:solidFill>
              </a:rPr>
              <a:t>you’ll be prompted to save the image </a:t>
            </a:r>
            <a:endParaRPr lang="en-US" dirty="0" smtClean="0">
              <a:solidFill>
                <a:srgbClr val="00B050"/>
              </a:solidFill>
            </a:endParaRPr>
          </a:p>
          <a:p>
            <a:r>
              <a:rPr lang="en-US" b="1" dirty="0"/>
              <a:t>Quick Scroll to the Top of Any Page</a:t>
            </a:r>
          </a:p>
          <a:p>
            <a:pPr lvl="1"/>
            <a:r>
              <a:rPr lang="en-US" dirty="0"/>
              <a:t>If you’ve scrolled down a long page of content, it can be annoying to scroll all the way back up to the top. </a:t>
            </a:r>
          </a:p>
          <a:p>
            <a:pPr lvl="1"/>
            <a:r>
              <a:rPr lang="en-US" dirty="0"/>
              <a:t>Thankfully, all you need to do is tap the title bar at the top of the screen, and you’ll scroll back up to the top.</a:t>
            </a:r>
          </a:p>
          <a:p>
            <a:endParaRPr lang="en-US" dirty="0"/>
          </a:p>
          <a:p>
            <a:endParaRPr lang="en-US" dirty="0"/>
          </a:p>
        </p:txBody>
      </p:sp>
      <p:sp>
        <p:nvSpPr>
          <p:cNvPr id="2" name="Title 1"/>
          <p:cNvSpPr>
            <a:spLocks noGrp="1"/>
          </p:cNvSpPr>
          <p:nvPr>
            <p:ph type="title"/>
          </p:nvPr>
        </p:nvSpPr>
        <p:spPr/>
        <p:txBody>
          <a:bodyPr/>
          <a:lstStyle/>
          <a:p>
            <a:r>
              <a:rPr lang="en-US" dirty="0" err="1" smtClean="0"/>
              <a:t>iPad</a:t>
            </a:r>
            <a:r>
              <a:rPr lang="en-US" dirty="0" smtClean="0"/>
              <a:t> tips and Tricks</a:t>
            </a:r>
            <a:endParaRPr lang="en-US" dirty="0"/>
          </a:p>
        </p:txBody>
      </p:sp>
    </p:spTree>
    <p:extLst>
      <p:ext uri="{BB962C8B-B14F-4D97-AF65-F5344CB8AC3E}">
        <p14:creationId xmlns:p14="http://schemas.microsoft.com/office/powerpoint/2010/main" val="380895541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2878</TotalTime>
  <Words>2584</Words>
  <Application>Microsoft Office PowerPoint</Application>
  <PresentationFormat>On-screen Show (4:3)</PresentationFormat>
  <Paragraphs>385</Paragraphs>
  <Slides>45</Slides>
  <Notes>28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Waveform</vt:lpstr>
      <vt:lpstr>iPad2</vt:lpstr>
      <vt:lpstr>Objectives</vt:lpstr>
      <vt:lpstr>Basics</vt:lpstr>
      <vt:lpstr>Basic Apps Cannot be restricted or deleted</vt:lpstr>
      <vt:lpstr>Settings App</vt:lpstr>
      <vt:lpstr>Camera App is Restricted  Unless Requested</vt:lpstr>
      <vt:lpstr>Photos App</vt:lpstr>
      <vt:lpstr>App Store Tips</vt:lpstr>
      <vt:lpstr>iPad tips and Tricks</vt:lpstr>
      <vt:lpstr>iPad tips and Tricks 2</vt:lpstr>
      <vt:lpstr>iPad Tips and Tricks 3</vt:lpstr>
      <vt:lpstr>Tiffany’s Classroom: Dos and Don’ts</vt:lpstr>
      <vt:lpstr>iPad Cart Policy included in your package</vt:lpstr>
      <vt:lpstr>Project Based Learning  and CCSS</vt:lpstr>
      <vt:lpstr>PowerPoint Presentation</vt:lpstr>
      <vt:lpstr>Learning in Hand</vt:lpstr>
      <vt:lpstr>Project based Learning</vt:lpstr>
      <vt:lpstr>Digital Story Telling</vt:lpstr>
      <vt:lpstr>Great Project Examples</vt:lpstr>
      <vt:lpstr>Project Ideas and Strategies</vt:lpstr>
      <vt:lpstr>Digital Story Telling Apps</vt:lpstr>
      <vt:lpstr>PuppetPals  Director’s Pass $2.99</vt:lpstr>
      <vt:lpstr>Toontastic</vt:lpstr>
      <vt:lpstr>iMovie $4.99</vt:lpstr>
      <vt:lpstr>Book Creator $2.99</vt:lpstr>
      <vt:lpstr>Strip Designer $2.99</vt:lpstr>
      <vt:lpstr>Sock Puppets</vt:lpstr>
      <vt:lpstr>VoiceThread</vt:lpstr>
      <vt:lpstr>ShowMe</vt:lpstr>
      <vt:lpstr>Puppet, Little Pigs and Fairy Tale</vt:lpstr>
      <vt:lpstr>Splice</vt:lpstr>
      <vt:lpstr>Educreations</vt:lpstr>
      <vt:lpstr>Home Design</vt:lpstr>
      <vt:lpstr>Pic Collage</vt:lpstr>
      <vt:lpstr>Scripting/Writing Apps</vt:lpstr>
      <vt:lpstr>Images Apps</vt:lpstr>
      <vt:lpstr>Adobe Photoshop Express</vt:lpstr>
      <vt:lpstr>Sound Recording Apps</vt:lpstr>
      <vt:lpstr>Talking Apps</vt:lpstr>
      <vt:lpstr>Drawing Apps</vt:lpstr>
      <vt:lpstr>Doodle Buddy</vt:lpstr>
      <vt:lpstr>Great Creativity Apps</vt:lpstr>
      <vt:lpstr>Comic Touch Lite</vt:lpstr>
      <vt:lpstr>Grading Projects</vt:lpstr>
      <vt:lpstr>Tiffany Abner Technology Integration Specialist Greenland School District  tabner@greenlandsd.com   Twitter @ tiffyabner Look for me on LinkedIN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iPad Lesson ideas</dc:title>
  <dc:creator>tabner</dc:creator>
  <cp:lastModifiedBy>tabner</cp:lastModifiedBy>
  <cp:revision>116</cp:revision>
  <cp:lastPrinted>2011-10-31T18:07:23Z</cp:lastPrinted>
  <dcterms:created xsi:type="dcterms:W3CDTF">2011-10-20T17:04:30Z</dcterms:created>
  <dcterms:modified xsi:type="dcterms:W3CDTF">2012-05-24T19:51:48Z</dcterms:modified>
</cp:coreProperties>
</file>