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22"/>
  </p:notesMasterIdLst>
  <p:sldIdLst>
    <p:sldId id="257" r:id="rId2"/>
    <p:sldId id="29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89" r:id="rId11"/>
    <p:sldId id="290" r:id="rId12"/>
    <p:sldId id="291" r:id="rId13"/>
    <p:sldId id="292" r:id="rId14"/>
    <p:sldId id="282" r:id="rId15"/>
    <p:sldId id="279" r:id="rId16"/>
    <p:sldId id="278" r:id="rId17"/>
    <p:sldId id="295" r:id="rId18"/>
    <p:sldId id="296" r:id="rId19"/>
    <p:sldId id="287" r:id="rId20"/>
    <p:sldId id="288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7E2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CC7F08-EA9A-48C9-91D6-3A5C84056BB0}" type="datetimeFigureOut">
              <a:rPr lang="en-US" smtClean="0"/>
              <a:t>6/14/2012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0269A4-CB4E-46C5-B66A-844E798D70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96118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218D-89D8-4DBF-AFC4-98D4FE8A7DA1}" type="slidenum">
              <a:rPr lang="en-US" smtClean="0">
                <a:solidFill>
                  <a:prstClr val="black"/>
                </a:solidFill>
              </a:rPr>
              <a:pPr/>
              <a:t>1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195049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218D-89D8-4DBF-AFC4-98D4FE8A7DA1}" type="slidenum">
              <a:rPr lang="en-US" smtClean="0">
                <a:solidFill>
                  <a:prstClr val="black"/>
                </a:solidFill>
              </a:rPr>
              <a:pPr/>
              <a:t>19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763323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218D-89D8-4DBF-AFC4-98D4FE8A7DA1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16990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218D-89D8-4DBF-AFC4-98D4FE8A7DA1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182219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218D-89D8-4DBF-AFC4-98D4FE8A7DA1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328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218D-89D8-4DBF-AFC4-98D4FE8A7DA1}" type="slidenum">
              <a:rPr lang="en-US" smtClean="0">
                <a:solidFill>
                  <a:prstClr val="black"/>
                </a:solidFill>
              </a:rPr>
              <a:pPr/>
              <a:t>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052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218D-89D8-4DBF-AFC4-98D4FE8A7DA1}" type="slidenum">
              <a:rPr lang="en-US" smtClean="0">
                <a:solidFill>
                  <a:prstClr val="black"/>
                </a:solidFill>
              </a:rPr>
              <a:pPr/>
              <a:t>7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64420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218D-89D8-4DBF-AFC4-98D4FE8A7DA1}" type="slidenum">
              <a:rPr lang="en-US" smtClean="0">
                <a:solidFill>
                  <a:prstClr val="black"/>
                </a:solidFill>
              </a:rPr>
              <a:pPr/>
              <a:t>9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5656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218D-89D8-4DBF-AFC4-98D4FE8A7DA1}" type="slidenum">
              <a:rPr lang="en-US" smtClean="0">
                <a:solidFill>
                  <a:prstClr val="black"/>
                </a:solidFill>
              </a:rPr>
              <a:pPr/>
              <a:t>15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366971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7F218D-89D8-4DBF-AFC4-98D4FE8A7DA1}" type="slidenum">
              <a:rPr lang="en-US" smtClean="0">
                <a:solidFill>
                  <a:prstClr val="black"/>
                </a:solidFill>
              </a:rPr>
              <a:pPr/>
              <a:t>16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31781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835825D-5969-44F0-87C0-C4A2E0990231}" type="datetimeFigureOut">
              <a:rPr lang="en-US" smtClean="0">
                <a:solidFill>
                  <a:srgbClr val="073E87"/>
                </a:solidFill>
              </a:rPr>
              <a:pPr/>
              <a:t>6/14/2012</a:t>
            </a:fld>
            <a:endParaRPr lang="en-US">
              <a:solidFill>
                <a:srgbClr val="073E87"/>
              </a:solidFill>
            </a:endParaRPr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>
              <a:solidFill>
                <a:srgbClr val="073E87"/>
              </a:solidFill>
            </a:endParaRP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95A01CB-3328-4EE6-87BD-0AA7BE54F58D}" type="slidenum">
              <a:rPr lang="en-US" smtClean="0">
                <a:solidFill>
                  <a:srgbClr val="073E87"/>
                </a:solidFill>
              </a:rPr>
              <a:pPr/>
              <a:t>‹#›</a:t>
            </a:fld>
            <a:endParaRPr lang="en-US">
              <a:solidFill>
                <a:srgbClr val="073E87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jpg"/><Relationship Id="rId7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jpg"/><Relationship Id="rId5" Type="http://schemas.openxmlformats.org/officeDocument/2006/relationships/image" Target="../media/image34.png"/><Relationship Id="rId4" Type="http://schemas.openxmlformats.org/officeDocument/2006/relationships/image" Target="../media/image33.png"/><Relationship Id="rId9" Type="http://schemas.openxmlformats.org/officeDocument/2006/relationships/image" Target="../media/image38.jp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jpeg"/><Relationship Id="rId5" Type="http://schemas.openxmlformats.org/officeDocument/2006/relationships/image" Target="../media/image41.png"/><Relationship Id="rId4" Type="http://schemas.openxmlformats.org/officeDocument/2006/relationships/image" Target="../media/image40.jpg"/><Relationship Id="rId9" Type="http://schemas.openxmlformats.org/officeDocument/2006/relationships/image" Target="../media/image45.jpg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jpg"/><Relationship Id="rId3" Type="http://schemas.openxmlformats.org/officeDocument/2006/relationships/image" Target="../media/image47.jpg"/><Relationship Id="rId7" Type="http://schemas.openxmlformats.org/officeDocument/2006/relationships/image" Target="../media/image50.png"/><Relationship Id="rId2" Type="http://schemas.openxmlformats.org/officeDocument/2006/relationships/image" Target="../media/image46.jp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9.jpg"/><Relationship Id="rId5" Type="http://schemas.openxmlformats.org/officeDocument/2006/relationships/image" Target="../media/image5.JPG"/><Relationship Id="rId4" Type="http://schemas.openxmlformats.org/officeDocument/2006/relationships/image" Target="../media/image48.jpg"/><Relationship Id="rId9" Type="http://schemas.openxmlformats.org/officeDocument/2006/relationships/image" Target="../media/image52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rubistar.4teachers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mailto:tabner@greenlandsd.com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png"/><Relationship Id="rId4" Type="http://schemas.openxmlformats.org/officeDocument/2006/relationships/image" Target="../media/image56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nbiBCx5rii4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tu.be/XnWAhFcDPrY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vimeo.com/channels/animalproject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tiffanyabner.weebly.com/" TargetMode="External"/><Relationship Id="rId2" Type="http://schemas.openxmlformats.org/officeDocument/2006/relationships/hyperlink" Target="https://www.teachingchannel.org/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219200"/>
            <a:ext cx="7772400" cy="1524000"/>
          </a:xfrm>
        </p:spPr>
        <p:txBody>
          <a:bodyPr>
            <a:noAutofit/>
          </a:bodyPr>
          <a:lstStyle/>
          <a:p>
            <a:r>
              <a:rPr lang="en-US" sz="6000" dirty="0" smtClean="0"/>
              <a:t>Digital Storytelling</a:t>
            </a:r>
            <a:br>
              <a:rPr lang="en-US" sz="6000" dirty="0" smtClean="0"/>
            </a:br>
            <a:r>
              <a:rPr lang="en-US" sz="6000" dirty="0" smtClean="0"/>
              <a:t>and CCSS</a:t>
            </a:r>
            <a:endParaRPr lang="en-US" sz="60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304800"/>
            <a:ext cx="6417734" cy="939801"/>
          </a:xfrm>
        </p:spPr>
        <p:txBody>
          <a:bodyPr>
            <a:normAutofit/>
          </a:bodyPr>
          <a:lstStyle/>
          <a:p>
            <a:r>
              <a:rPr lang="en-US" sz="3200" dirty="0" err="1" smtClean="0"/>
              <a:t>iPad</a:t>
            </a:r>
            <a:r>
              <a:rPr lang="en-US" sz="3200" dirty="0" smtClean="0"/>
              <a:t> ideas for</a:t>
            </a:r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3276600"/>
            <a:ext cx="2933700" cy="29337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04800" y="5261723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800" b="1" dirty="0"/>
              <a:t>Tiffany </a:t>
            </a:r>
            <a:r>
              <a:rPr lang="en-US" sz="2800" b="1" dirty="0" err="1"/>
              <a:t>Abner</a:t>
            </a:r>
            <a:r>
              <a:rPr lang="en-US" dirty="0"/>
              <a:t/>
            </a:r>
            <a:br>
              <a:rPr lang="en-US" dirty="0"/>
            </a:br>
            <a:r>
              <a:rPr lang="en-US" dirty="0"/>
              <a:t>Technology Integration Specialist</a:t>
            </a:r>
            <a:br>
              <a:rPr lang="en-US" dirty="0"/>
            </a:br>
            <a:r>
              <a:rPr lang="en-US" dirty="0"/>
              <a:t>Greenland School District</a:t>
            </a:r>
          </a:p>
        </p:txBody>
      </p:sp>
    </p:spTree>
    <p:extLst>
      <p:ext uri="{BB962C8B-B14F-4D97-AF65-F5344CB8AC3E}">
        <p14:creationId xmlns:p14="http://schemas.microsoft.com/office/powerpoint/2010/main" val="77038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Book Creating Apps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6477000" cy="4434840"/>
          </a:xfrm>
        </p:spPr>
        <p:txBody>
          <a:bodyPr/>
          <a:lstStyle/>
          <a:p>
            <a:r>
              <a:rPr lang="en-US" dirty="0" smtClean="0"/>
              <a:t>Strip Designer $2.99</a:t>
            </a:r>
          </a:p>
          <a:p>
            <a:r>
              <a:rPr lang="en-US" dirty="0" smtClean="0"/>
              <a:t>Book Creator $3.99</a:t>
            </a:r>
          </a:p>
          <a:p>
            <a:r>
              <a:rPr lang="en-US" dirty="0" smtClean="0"/>
              <a:t>Scribble Press </a:t>
            </a:r>
            <a:r>
              <a:rPr lang="en-US" i="1" dirty="0" smtClean="0">
                <a:solidFill>
                  <a:srgbClr val="FF0000"/>
                </a:solidFill>
              </a:rPr>
              <a:t>(Great for lower grades)</a:t>
            </a:r>
          </a:p>
          <a:p>
            <a:r>
              <a:rPr lang="en-US" dirty="0" smtClean="0"/>
              <a:t>Story Panda </a:t>
            </a:r>
            <a:r>
              <a:rPr lang="en-US" i="1" dirty="0">
                <a:solidFill>
                  <a:srgbClr val="FF0000"/>
                </a:solidFill>
              </a:rPr>
              <a:t>(Great for lower grades)</a:t>
            </a:r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0" y="381000"/>
            <a:ext cx="1752600" cy="175260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2286000"/>
            <a:ext cx="1828800" cy="1828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4087091"/>
            <a:ext cx="1809750" cy="1809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0806" y="4495800"/>
            <a:ext cx="1955394" cy="19553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728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Recording </a:t>
            </a:r>
            <a:r>
              <a:rPr lang="en-US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WhiteBoard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Apps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Educreations</a:t>
            </a:r>
            <a:endParaRPr lang="en-US" dirty="0" smtClean="0"/>
          </a:p>
          <a:p>
            <a:r>
              <a:rPr lang="en-US" dirty="0" err="1" smtClean="0"/>
              <a:t>ShowMe</a:t>
            </a:r>
            <a:endParaRPr lang="en-US" dirty="0" smtClean="0"/>
          </a:p>
          <a:p>
            <a:r>
              <a:rPr lang="en-US" dirty="0" err="1" smtClean="0"/>
              <a:t>ScreenChomp</a:t>
            </a:r>
            <a:endParaRPr lang="en-US" dirty="0" smtClean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95600"/>
            <a:ext cx="1993323" cy="1982719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0" y="1676400"/>
            <a:ext cx="1981200" cy="1981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4495800"/>
            <a:ext cx="1724025" cy="17240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0610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Puppet Apps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5562600" cy="4434840"/>
          </a:xfrm>
        </p:spPr>
        <p:txBody>
          <a:bodyPr/>
          <a:lstStyle/>
          <a:p>
            <a:r>
              <a:rPr lang="en-US" dirty="0" err="1" smtClean="0"/>
              <a:t>PuppetPals</a:t>
            </a:r>
            <a:r>
              <a:rPr lang="en-US" dirty="0" smtClean="0"/>
              <a:t> Director’s Pass $2.99</a:t>
            </a:r>
          </a:p>
          <a:p>
            <a:r>
              <a:rPr lang="en-US" dirty="0" err="1" smtClean="0"/>
              <a:t>Toontastic</a:t>
            </a:r>
            <a:endParaRPr lang="en-US" dirty="0" smtClean="0"/>
          </a:p>
          <a:p>
            <a:r>
              <a:rPr lang="en-US" dirty="0" err="1" smtClean="0"/>
              <a:t>SockPuppets</a:t>
            </a:r>
            <a:endParaRPr lang="en-US" dirty="0" smtClean="0"/>
          </a:p>
          <a:p>
            <a:r>
              <a:rPr lang="en-US" dirty="0" smtClean="0"/>
              <a:t>Little Pigs</a:t>
            </a:r>
            <a:r>
              <a:rPr lang="en-US" i="1" dirty="0">
                <a:solidFill>
                  <a:srgbClr val="FF0000"/>
                </a:solidFill>
              </a:rPr>
              <a:t>(Great for lower grades</a:t>
            </a:r>
            <a:r>
              <a:rPr lang="en-US" i="1" dirty="0" smtClean="0">
                <a:solidFill>
                  <a:srgbClr val="FF0000"/>
                </a:solidFill>
              </a:rPr>
              <a:t>)</a:t>
            </a:r>
            <a:endParaRPr lang="en-US" dirty="0" smtClean="0"/>
          </a:p>
          <a:p>
            <a:r>
              <a:rPr lang="en-US" dirty="0" err="1" smtClean="0"/>
              <a:t>FairyTale</a:t>
            </a:r>
            <a:r>
              <a:rPr lang="en-US" i="1" dirty="0">
                <a:solidFill>
                  <a:srgbClr val="FF0000"/>
                </a:solidFill>
              </a:rPr>
              <a:t>(Great for lower grades)</a:t>
            </a:r>
          </a:p>
          <a:p>
            <a:r>
              <a:rPr lang="en-US" dirty="0" smtClean="0"/>
              <a:t>Puppet</a:t>
            </a:r>
            <a:r>
              <a:rPr lang="en-US" i="1" dirty="0" smtClean="0">
                <a:solidFill>
                  <a:srgbClr val="FF0000"/>
                </a:solidFill>
              </a:rPr>
              <a:t>(Great </a:t>
            </a:r>
            <a:r>
              <a:rPr lang="en-US" i="1" dirty="0">
                <a:solidFill>
                  <a:srgbClr val="FF0000"/>
                </a:solidFill>
              </a:rPr>
              <a:t>for lower grades)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2059" y="762000"/>
            <a:ext cx="2012758" cy="2012758"/>
          </a:xfrm>
          <a:prstGeom prst="rect">
            <a:avLst/>
          </a:prstGeom>
        </p:spPr>
      </p:pic>
      <p:pic>
        <p:nvPicPr>
          <p:cNvPr id="7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950" y="3520818"/>
            <a:ext cx="1958975" cy="1860037"/>
          </a:xfrm>
          <a:prstGeom prst="rect">
            <a:avLst/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3857" y="5033674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5033674"/>
            <a:ext cx="131127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98618" y="5033674"/>
            <a:ext cx="1317625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90219" y="2209799"/>
            <a:ext cx="1723231" cy="172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04220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Creativity Apps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648200" cy="4434840"/>
          </a:xfrm>
        </p:spPr>
        <p:txBody>
          <a:bodyPr/>
          <a:lstStyle/>
          <a:p>
            <a:r>
              <a:rPr lang="en-US" dirty="0" smtClean="0"/>
              <a:t>Home Design (2D and 3D) </a:t>
            </a:r>
          </a:p>
          <a:p>
            <a:r>
              <a:rPr lang="en-US" dirty="0" smtClean="0"/>
              <a:t>Voice Morph</a:t>
            </a:r>
          </a:p>
          <a:p>
            <a:r>
              <a:rPr lang="en-US" dirty="0" smtClean="0"/>
              <a:t>Comic Touch</a:t>
            </a:r>
            <a:r>
              <a:rPr lang="en-US" b="1" dirty="0">
                <a:solidFill>
                  <a:srgbClr val="00B050"/>
                </a:solidFill>
              </a:rPr>
              <a:t> ($2.99 or free lite version)</a:t>
            </a:r>
            <a:endParaRPr lang="en-US" dirty="0" smtClean="0"/>
          </a:p>
          <a:p>
            <a:r>
              <a:rPr lang="en-US" dirty="0" smtClean="0"/>
              <a:t>Graph</a:t>
            </a:r>
          </a:p>
          <a:p>
            <a:r>
              <a:rPr lang="en-US" dirty="0" smtClean="0"/>
              <a:t>Recorder Plus HD</a:t>
            </a:r>
          </a:p>
          <a:p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86200" y="4357255"/>
            <a:ext cx="1600200" cy="16002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492" y="2819400"/>
            <a:ext cx="1524000" cy="15240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4782"/>
          <a:stretch/>
        </p:blipFill>
        <p:spPr>
          <a:xfrm>
            <a:off x="4953000" y="1885950"/>
            <a:ext cx="1790700" cy="18669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0" y="4724400"/>
            <a:ext cx="1685925" cy="1685925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87" r="13937"/>
          <a:stretch/>
        </p:blipFill>
        <p:spPr bwMode="auto">
          <a:xfrm>
            <a:off x="7326300" y="761206"/>
            <a:ext cx="1598192" cy="1716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33268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Talking Apps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Great way to add humor</a:t>
            </a:r>
          </a:p>
          <a:p>
            <a:r>
              <a:rPr lang="en-US" dirty="0" smtClean="0"/>
              <a:t>Talking </a:t>
            </a:r>
            <a:r>
              <a:rPr lang="en-US" dirty="0" smtClean="0"/>
              <a:t>Tom</a:t>
            </a:r>
          </a:p>
          <a:p>
            <a:r>
              <a:rPr lang="en-US" dirty="0" smtClean="0"/>
              <a:t>Talking Gina</a:t>
            </a:r>
          </a:p>
          <a:p>
            <a:r>
              <a:rPr lang="en-US" dirty="0" smtClean="0"/>
              <a:t>Talking News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6536" y="1039091"/>
            <a:ext cx="1943100" cy="19431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6673" y="3429000"/>
            <a:ext cx="2438400" cy="24384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0" y="3886200"/>
            <a:ext cx="2222500" cy="2222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258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457200"/>
            <a:ext cx="8229600" cy="1143000"/>
          </a:xfrm>
        </p:spPr>
        <p:txBody>
          <a:bodyPr/>
          <a:lstStyle/>
          <a:p>
            <a:r>
              <a:rPr lang="en-US" dirty="0" smtClean="0"/>
              <a:t>Photography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400" y="1585118"/>
            <a:ext cx="9154776" cy="4906963"/>
          </a:xfrm>
        </p:spPr>
        <p:txBody>
          <a:bodyPr>
            <a:normAutofit fontScale="85000" lnSpcReduction="10000"/>
          </a:bodyPr>
          <a:lstStyle/>
          <a:p>
            <a:r>
              <a:rPr lang="en-US" b="1" u="sng" dirty="0" smtClean="0"/>
              <a:t>Be Funky (online version too)</a:t>
            </a:r>
          </a:p>
          <a:p>
            <a:r>
              <a:rPr lang="en-US" b="1" u="sng" dirty="0" err="1"/>
              <a:t>MegaPhoto</a:t>
            </a:r>
            <a:r>
              <a:rPr lang="en-US" b="1" u="sng" dirty="0"/>
              <a:t> (like </a:t>
            </a:r>
            <a:r>
              <a:rPr lang="en-US" b="1" u="sng" dirty="0" err="1"/>
              <a:t>photobooth</a:t>
            </a:r>
            <a:r>
              <a:rPr lang="en-US" b="1" u="sng" dirty="0"/>
              <a:t> but you can record</a:t>
            </a:r>
            <a:r>
              <a:rPr lang="en-US" b="1" u="sng" dirty="0" smtClean="0"/>
              <a:t>! </a:t>
            </a:r>
            <a:r>
              <a:rPr lang="en-US" b="1" u="sng" dirty="0"/>
              <a:t>REALLY COOL)</a:t>
            </a:r>
          </a:p>
          <a:p>
            <a:r>
              <a:rPr lang="en-US" b="1" u="sng" dirty="0" err="1"/>
              <a:t>DisneyPix</a:t>
            </a:r>
            <a:endParaRPr lang="en-US" b="1" u="sng" dirty="0"/>
          </a:p>
          <a:p>
            <a:r>
              <a:rPr lang="en-US" b="1" u="sng" dirty="0" err="1"/>
              <a:t>DoodleBuddy</a:t>
            </a:r>
            <a:endParaRPr lang="en-US" b="1" u="sng" dirty="0"/>
          </a:p>
          <a:p>
            <a:r>
              <a:rPr lang="en-US" dirty="0" smtClean="0"/>
              <a:t>Adobe </a:t>
            </a:r>
            <a:r>
              <a:rPr lang="en-US" dirty="0" err="1" smtClean="0"/>
              <a:t>photoshop</a:t>
            </a:r>
            <a:r>
              <a:rPr lang="en-US" dirty="0" smtClean="0"/>
              <a:t> express</a:t>
            </a:r>
          </a:p>
          <a:p>
            <a:r>
              <a:rPr lang="en-US" dirty="0" err="1" smtClean="0"/>
              <a:t>PhotoPad</a:t>
            </a:r>
            <a:endParaRPr lang="en-US" dirty="0"/>
          </a:p>
          <a:p>
            <a:r>
              <a:rPr lang="en-US" dirty="0" err="1"/>
              <a:t>Animoto</a:t>
            </a:r>
            <a:r>
              <a:rPr lang="en-US" dirty="0"/>
              <a:t> (limit 12 on FREE)</a:t>
            </a:r>
          </a:p>
          <a:p>
            <a:r>
              <a:rPr lang="en-US" dirty="0"/>
              <a:t>Frame Artist+</a:t>
            </a:r>
          </a:p>
          <a:p>
            <a:r>
              <a:rPr lang="en-US" dirty="0" err="1" smtClean="0"/>
              <a:t>PicStich</a:t>
            </a:r>
            <a:endParaRPr lang="en-US" dirty="0" smtClean="0"/>
          </a:p>
          <a:p>
            <a:r>
              <a:rPr lang="en-US" dirty="0"/>
              <a:t>Project 360</a:t>
            </a:r>
          </a:p>
          <a:p>
            <a:r>
              <a:rPr lang="en-US" dirty="0"/>
              <a:t>Revel</a:t>
            </a:r>
          </a:p>
          <a:p>
            <a:r>
              <a:rPr lang="en-US" dirty="0" err="1"/>
              <a:t>PicCollage</a:t>
            </a:r>
            <a:endParaRPr lang="en-US" dirty="0"/>
          </a:p>
          <a:p>
            <a:r>
              <a:rPr lang="en-US" dirty="0"/>
              <a:t>Pic </a:t>
            </a:r>
            <a:r>
              <a:rPr lang="en-US" dirty="0" smtClean="0"/>
              <a:t>Jointer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2691" y="304800"/>
            <a:ext cx="1438275" cy="14382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632" y="5409978"/>
            <a:ext cx="1188461" cy="118846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191" y="4151599"/>
            <a:ext cx="1143000" cy="1143000"/>
          </a:xfrm>
          <a:prstGeom prst="rect">
            <a:avLst/>
          </a:prstGeom>
        </p:spPr>
      </p:pic>
      <p:pic>
        <p:nvPicPr>
          <p:cNvPr id="8" name="Content Placeholder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4119" y="5238744"/>
            <a:ext cx="1394331" cy="1394331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04" t="17709" r="71155" b="57291"/>
          <a:stretch/>
        </p:blipFill>
        <p:spPr bwMode="auto">
          <a:xfrm>
            <a:off x="3352800" y="4584990"/>
            <a:ext cx="1488209" cy="1419219"/>
          </a:xfrm>
          <a:prstGeom prst="rect">
            <a:avLst/>
          </a:prstGeom>
          <a:ln>
            <a:headEnd/>
            <a:tailEnd/>
          </a:ln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32505" y="2482949"/>
            <a:ext cx="1587302" cy="158730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00" r="12667" b="17694"/>
          <a:stretch/>
        </p:blipFill>
        <p:spPr>
          <a:xfrm>
            <a:off x="4224056" y="2482949"/>
            <a:ext cx="1962431" cy="17472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2290312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Productivity Apps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6553199" cy="4800600"/>
          </a:xfrm>
        </p:spPr>
        <p:txBody>
          <a:bodyPr>
            <a:normAutofit/>
          </a:bodyPr>
          <a:lstStyle/>
          <a:p>
            <a:r>
              <a:rPr lang="en-US" dirty="0" smtClean="0"/>
              <a:t>Notes</a:t>
            </a:r>
          </a:p>
          <a:p>
            <a:r>
              <a:rPr lang="en-US" dirty="0" err="1" smtClean="0"/>
              <a:t>Evernote</a:t>
            </a:r>
            <a:endParaRPr lang="en-US" dirty="0" smtClean="0"/>
          </a:p>
          <a:p>
            <a:r>
              <a:rPr lang="en-US" dirty="0" smtClean="0"/>
              <a:t>Google Search</a:t>
            </a:r>
          </a:p>
          <a:p>
            <a:pPr lvl="2"/>
            <a:r>
              <a:rPr lang="en-US" dirty="0" smtClean="0"/>
              <a:t>Documents</a:t>
            </a:r>
          </a:p>
          <a:p>
            <a:pPr lvl="2"/>
            <a:r>
              <a:rPr lang="en-US" dirty="0" smtClean="0"/>
              <a:t>Spreadsheets</a:t>
            </a:r>
          </a:p>
          <a:p>
            <a:pPr lvl="2"/>
            <a:r>
              <a:rPr lang="en-US" dirty="0" smtClean="0"/>
              <a:t>Must have a </a:t>
            </a:r>
            <a:r>
              <a:rPr lang="en-US" dirty="0" err="1" smtClean="0"/>
              <a:t>gmail</a:t>
            </a:r>
            <a:r>
              <a:rPr lang="en-US" dirty="0" smtClean="0"/>
              <a:t> account</a:t>
            </a:r>
          </a:p>
          <a:p>
            <a:r>
              <a:rPr lang="en-US" dirty="0" smtClean="0"/>
              <a:t>Dragon </a:t>
            </a:r>
            <a:r>
              <a:rPr lang="en-US" dirty="0"/>
              <a:t>Dictation</a:t>
            </a:r>
          </a:p>
          <a:p>
            <a:r>
              <a:rPr lang="en-US" dirty="0" err="1"/>
              <a:t>CloudOn</a:t>
            </a:r>
            <a:endParaRPr lang="en-US" dirty="0"/>
          </a:p>
          <a:p>
            <a:r>
              <a:rPr lang="en-US" dirty="0"/>
              <a:t>Rover</a:t>
            </a:r>
          </a:p>
          <a:p>
            <a:r>
              <a:rPr lang="en-US" dirty="0"/>
              <a:t>Photon Flash Web Browser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4816" y="1529196"/>
            <a:ext cx="1368136" cy="136813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8" y="2367174"/>
            <a:ext cx="1219200" cy="1219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87" t="16238" r="28930"/>
          <a:stretch/>
        </p:blipFill>
        <p:spPr>
          <a:xfrm>
            <a:off x="6846658" y="279383"/>
            <a:ext cx="1371600" cy="1954663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77962" y="3080348"/>
            <a:ext cx="1306286" cy="129322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1909" y="3586374"/>
            <a:ext cx="1574394" cy="157439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466" y="4883011"/>
            <a:ext cx="1531519" cy="153151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128" y="5334000"/>
            <a:ext cx="1309688" cy="13096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5436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Tutorial/Storage Apps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dirty="0" err="1" smtClean="0"/>
              <a:t>iTunesU</a:t>
            </a:r>
            <a:endParaRPr lang="en-US" dirty="0" smtClean="0"/>
          </a:p>
          <a:p>
            <a:r>
              <a:rPr lang="en-US" dirty="0" err="1" smtClean="0"/>
              <a:t>TeacherCast</a:t>
            </a:r>
            <a:endParaRPr lang="en-US" dirty="0" smtClean="0"/>
          </a:p>
          <a:p>
            <a:r>
              <a:rPr lang="en-US" dirty="0" smtClean="0"/>
              <a:t>Khan Academy</a:t>
            </a:r>
          </a:p>
          <a:p>
            <a:r>
              <a:rPr lang="en-US" dirty="0" smtClean="0"/>
              <a:t>Enchanted Dictionary</a:t>
            </a:r>
          </a:p>
          <a:p>
            <a:r>
              <a:rPr lang="en-US" dirty="0" smtClean="0"/>
              <a:t>Army Careers</a:t>
            </a:r>
          </a:p>
          <a:p>
            <a:r>
              <a:rPr lang="en-US" dirty="0" smtClean="0"/>
              <a:t>TED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err="1" smtClean="0"/>
              <a:t>DropBox</a:t>
            </a:r>
            <a:endParaRPr lang="en-US" dirty="0" smtClean="0"/>
          </a:p>
          <a:p>
            <a:r>
              <a:rPr lang="en-US" dirty="0" smtClean="0"/>
              <a:t>QR Reader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4971761"/>
            <a:ext cx="1429039" cy="14290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5475792"/>
            <a:ext cx="1214438" cy="121443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77426" y="3422361"/>
            <a:ext cx="1549400" cy="15494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6919" y="4019261"/>
            <a:ext cx="1600200" cy="1905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4560887"/>
            <a:ext cx="1714500" cy="17145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3200" y="284018"/>
            <a:ext cx="1219200" cy="1219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2800" y="1676400"/>
            <a:ext cx="1339850" cy="13398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3965" y="3016250"/>
            <a:ext cx="1373982" cy="137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7739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Presentation Apps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1570452"/>
          </a:xfrm>
        </p:spPr>
        <p:txBody>
          <a:bodyPr/>
          <a:lstStyle/>
          <a:p>
            <a:r>
              <a:rPr lang="en-US" dirty="0" err="1" smtClean="0"/>
              <a:t>Prezi</a:t>
            </a:r>
            <a:endParaRPr lang="en-US" dirty="0" smtClean="0"/>
          </a:p>
          <a:p>
            <a:r>
              <a:rPr lang="en-US" dirty="0" err="1" smtClean="0"/>
              <a:t>SlideShark</a:t>
            </a:r>
            <a:endParaRPr lang="en-US" dirty="0" smtClean="0"/>
          </a:p>
          <a:p>
            <a:r>
              <a:rPr lang="en-US" dirty="0" err="1" smtClean="0"/>
              <a:t>VoiceThread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484" y="4114800"/>
            <a:ext cx="2077316" cy="20643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6400" y="1371600"/>
            <a:ext cx="2190750" cy="20859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691" r="24445" b="34589"/>
          <a:stretch/>
        </p:blipFill>
        <p:spPr>
          <a:xfrm>
            <a:off x="2881745" y="3318499"/>
            <a:ext cx="2611582" cy="22439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0627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/>
          <a:lstStyle/>
          <a:p>
            <a:r>
              <a:rPr lang="en-US" dirty="0" smtClean="0"/>
              <a:t>Grading Projects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5029200"/>
          </a:xfrm>
        </p:spPr>
        <p:txBody>
          <a:bodyPr>
            <a:normAutofit/>
          </a:bodyPr>
          <a:lstStyle/>
          <a:p>
            <a:r>
              <a:rPr lang="en-US" dirty="0">
                <a:hlinkClick r:id="rId3"/>
              </a:rPr>
              <a:t>http://rubistar.4teachers.org</a:t>
            </a:r>
            <a:r>
              <a:rPr lang="en-US" dirty="0" smtClean="0">
                <a:hlinkClick r:id="rId3"/>
              </a:rPr>
              <a:t>/</a:t>
            </a:r>
            <a:endParaRPr lang="en-US" dirty="0" smtClean="0"/>
          </a:p>
          <a:p>
            <a:pPr lvl="1"/>
            <a:r>
              <a:rPr lang="en-US" dirty="0" smtClean="0"/>
              <a:t>Great website for creating/searching rubrics</a:t>
            </a:r>
          </a:p>
          <a:p>
            <a:pPr lvl="1"/>
            <a:r>
              <a:rPr lang="en-US" dirty="0" smtClean="0"/>
              <a:t>FREE to sign up</a:t>
            </a:r>
          </a:p>
          <a:p>
            <a:pPr lvl="1"/>
            <a:r>
              <a:rPr lang="en-US" dirty="0" smtClean="0"/>
              <a:t>Download to </a:t>
            </a:r>
            <a:r>
              <a:rPr lang="en-US" u="sng" dirty="0" smtClean="0"/>
              <a:t>excel format</a:t>
            </a:r>
          </a:p>
          <a:p>
            <a:endParaRPr lang="en-US" u="sng" dirty="0"/>
          </a:p>
          <a:p>
            <a:r>
              <a:rPr lang="en-US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Teacher Tips</a:t>
            </a:r>
          </a:p>
          <a:p>
            <a:pPr lvl="1"/>
            <a:r>
              <a:rPr lang="en-US" dirty="0" smtClean="0"/>
              <a:t>Create your rubric with the students</a:t>
            </a:r>
          </a:p>
          <a:p>
            <a:pPr lvl="1"/>
            <a:r>
              <a:rPr lang="en-US" dirty="0" smtClean="0"/>
              <a:t>Give a copy of rubric to your students </a:t>
            </a:r>
            <a:r>
              <a:rPr lang="en-US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BEFORE</a:t>
            </a:r>
            <a:r>
              <a:rPr lang="en-US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/>
              <a:t>you assign the project</a:t>
            </a:r>
          </a:p>
          <a:p>
            <a:pPr lvl="1"/>
            <a:r>
              <a:rPr lang="en-US" dirty="0" smtClean="0"/>
              <a:t>Have students grade each other’s project before they turn it into </a:t>
            </a:r>
            <a:r>
              <a:rPr lang="en-US" dirty="0" smtClean="0"/>
              <a:t>you </a:t>
            </a:r>
            <a:r>
              <a:rPr lang="en-US" u="sng" dirty="0" smtClean="0"/>
              <a:t>(make it part of their grade)</a:t>
            </a:r>
            <a:endParaRPr lang="en-US" u="sng" dirty="0"/>
          </a:p>
        </p:txBody>
      </p:sp>
    </p:spTree>
    <p:extLst>
      <p:ext uri="{BB962C8B-B14F-4D97-AF65-F5344CB8AC3E}">
        <p14:creationId xmlns:p14="http://schemas.microsoft.com/office/powerpoint/2010/main" val="904987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Easy Enough for Elijah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342"/>
          <a:stretch/>
        </p:blipFill>
        <p:spPr>
          <a:xfrm>
            <a:off x="388556" y="2131034"/>
            <a:ext cx="4238232" cy="402448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400" y="2819400"/>
            <a:ext cx="3544932" cy="2647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31975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28600" y="2733865"/>
            <a:ext cx="5181600" cy="2633472"/>
          </a:xfrm>
        </p:spPr>
        <p:txBody>
          <a:bodyPr>
            <a:noAutofit/>
          </a:bodyPr>
          <a:lstStyle/>
          <a:p>
            <a:r>
              <a:rPr lang="en-US" sz="4800" b="1" dirty="0" smtClean="0"/>
              <a:t>Tiffany </a:t>
            </a:r>
            <a:r>
              <a:rPr lang="en-US" sz="4800" b="1" dirty="0" err="1" smtClean="0"/>
              <a:t>Abner</a:t>
            </a:r>
            <a:r>
              <a:rPr lang="en-US" sz="4800" b="1" dirty="0" smtClean="0">
                <a:solidFill>
                  <a:schemeClr val="tx1"/>
                </a:solidFill>
              </a:rPr>
              <a:t/>
            </a:r>
            <a:br>
              <a:rPr lang="en-US" sz="4800" b="1" dirty="0" smtClean="0">
                <a:solidFill>
                  <a:schemeClr val="tx1"/>
                </a:solidFill>
              </a:rPr>
            </a:br>
            <a:r>
              <a:rPr lang="en-US" sz="2800" b="1" i="1" dirty="0" smtClean="0">
                <a:solidFill>
                  <a:schemeClr val="tx1"/>
                </a:solidFill>
              </a:rPr>
              <a:t>Technology Integration Specialist</a:t>
            </a:r>
            <a:br>
              <a:rPr lang="en-US" sz="2800" b="1" i="1" dirty="0" smtClean="0">
                <a:solidFill>
                  <a:schemeClr val="tx1"/>
                </a:solidFill>
              </a:rPr>
            </a:br>
            <a:r>
              <a:rPr lang="en-US" sz="2800" i="1" dirty="0" smtClean="0">
                <a:solidFill>
                  <a:schemeClr val="tx1"/>
                </a:solidFill>
              </a:rPr>
              <a:t>Greenland School District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e-mail: </a:t>
            </a:r>
            <a:r>
              <a:rPr lang="en-US" sz="2800" dirty="0" smtClean="0">
                <a:solidFill>
                  <a:schemeClr val="tx1"/>
                </a:solidFill>
                <a:hlinkClick r:id="rId2"/>
              </a:rPr>
              <a:t>tabner@greenlandsd.com</a:t>
            </a: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/>
            </a:r>
            <a:br>
              <a:rPr lang="en-US" sz="2800" dirty="0" smtClean="0">
                <a:solidFill>
                  <a:schemeClr val="tx1"/>
                </a:solidFill>
              </a:rPr>
            </a:b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                  @ </a:t>
            </a:r>
            <a:r>
              <a:rPr lang="en-US" sz="2800" dirty="0" err="1" smtClean="0">
                <a:solidFill>
                  <a:schemeClr val="tx1"/>
                </a:solidFill>
              </a:rPr>
              <a:t>tiffyabner</a:t>
            </a: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r>
              <a:rPr lang="en-US" sz="2800" dirty="0" smtClean="0">
                <a:solidFill>
                  <a:schemeClr val="tx1"/>
                </a:solidFill>
              </a:rPr>
              <a:t>Look for me on </a:t>
            </a:r>
            <a:r>
              <a:rPr lang="en-US" sz="3600" b="1" dirty="0" err="1" smtClean="0">
                <a:solidFill>
                  <a:schemeClr val="accent4">
                    <a:lumMod val="75000"/>
                  </a:schemeClr>
                </a:solidFill>
              </a:rPr>
              <a:t>LinkedIN</a:t>
            </a:r>
            <a:endParaRPr lang="en-US" sz="28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2084387"/>
            <a:ext cx="3451225" cy="3451225"/>
          </a:xfr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0327" y="4411901"/>
            <a:ext cx="990600" cy="985216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3810000"/>
            <a:ext cx="1066800" cy="10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31444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ontent Placeholder 8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10154875"/>
              </p:ext>
            </p:extLst>
          </p:nvPr>
        </p:nvGraphicFramePr>
        <p:xfrm>
          <a:off x="76200" y="-4"/>
          <a:ext cx="8991599" cy="6876434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619231"/>
                <a:gridCol w="2093092"/>
                <a:gridCol w="2093092"/>
                <a:gridCol w="2093092"/>
                <a:gridCol w="2093092"/>
              </a:tblGrid>
              <a:tr h="437659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Writing.6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Writing.8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Speaking Lang.4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Speaking Lang.5</a:t>
                      </a:r>
                      <a:endParaRPr lang="en-US" dirty="0"/>
                    </a:p>
                  </a:txBody>
                  <a:tcPr/>
                </a:tc>
              </a:tr>
              <a:tr h="686248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“Explore a variety of 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digital tools to produce and publish”</a:t>
                      </a:r>
                      <a:endParaRPr lang="en-US" sz="1200" b="1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“</a:t>
                      </a:r>
                      <a:r>
                        <a:rPr lang="en-US" sz="1200" b="1" dirty="0" smtClean="0">
                          <a:solidFill>
                            <a:srgbClr val="FF0000"/>
                          </a:solidFill>
                        </a:rPr>
                        <a:t>recall information from experiences</a:t>
                      </a:r>
                      <a:r>
                        <a:rPr lang="en-US" sz="1200" dirty="0" smtClean="0"/>
                        <a:t> or gather info from </a:t>
                      </a:r>
                      <a:r>
                        <a:rPr lang="en-US" sz="1200" dirty="0" smtClean="0">
                          <a:solidFill>
                            <a:schemeClr val="tx1"/>
                          </a:solidFill>
                        </a:rPr>
                        <a:t>provided sources</a:t>
                      </a:r>
                      <a:r>
                        <a:rPr lang="en-US" sz="1200" dirty="0" smtClean="0"/>
                        <a:t>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323897">
                <a:tc rowSpan="2">
                  <a:txBody>
                    <a:bodyPr/>
                    <a:lstStyle/>
                    <a:p>
                      <a:r>
                        <a:rPr lang="en-US" dirty="0" smtClean="0"/>
                        <a:t>1</a:t>
                      </a:r>
                      <a:r>
                        <a:rPr lang="en-US" baseline="30000" dirty="0" smtClean="0"/>
                        <a:t>st</a:t>
                      </a:r>
                      <a:endParaRPr lang="en-US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r>
                        <a:rPr lang="en-US" sz="1200" baseline="0" dirty="0" smtClean="0"/>
                        <a:t> above plus “</a:t>
                      </a:r>
                      <a:r>
                        <a:rPr lang="en-US" sz="1200" b="1" baseline="0" dirty="0" smtClean="0">
                          <a:solidFill>
                            <a:srgbClr val="FF0000"/>
                          </a:solidFill>
                        </a:rPr>
                        <a:t>collaboration</a:t>
                      </a:r>
                      <a:r>
                        <a:rPr lang="en-US" sz="1200" baseline="0" dirty="0" smtClean="0"/>
                        <a:t> with peers”</a:t>
                      </a:r>
                      <a:endParaRPr lang="en-US" sz="1200" dirty="0"/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r>
                        <a:rPr lang="en-US" sz="1200" dirty="0" smtClean="0"/>
                        <a:t>Above plus “to answer a question”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Tell a story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speak audibly &amp; coherent sentences</a:t>
                      </a:r>
                      <a:endParaRPr lang="en-US" sz="1200" dirty="0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Create audio recordings </a:t>
                      </a:r>
                      <a:r>
                        <a:rPr lang="en-US" sz="1200" dirty="0" smtClean="0"/>
                        <a:t>of stories or poems</a:t>
                      </a:r>
                      <a:r>
                        <a:rPr lang="en-US" sz="1200" baseline="0" dirty="0" smtClean="0"/>
                        <a:t>….</a:t>
                      </a:r>
                      <a:endParaRPr lang="en-US" sz="1200" dirty="0"/>
                    </a:p>
                  </a:txBody>
                  <a:tcPr/>
                </a:tc>
              </a:tr>
              <a:tr h="309880">
                <a:tc>
                  <a:txBody>
                    <a:bodyPr/>
                    <a:lstStyle/>
                    <a:p>
                      <a:r>
                        <a:rPr lang="en-US" dirty="0" smtClean="0"/>
                        <a:t>2</a:t>
                      </a:r>
                      <a:r>
                        <a:rPr lang="en-US" baseline="30000" dirty="0" smtClean="0"/>
                        <a:t>nd</a:t>
                      </a:r>
                      <a:endParaRPr lang="en-US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90177">
                <a:tc>
                  <a:txBody>
                    <a:bodyPr/>
                    <a:lstStyle/>
                    <a:p>
                      <a:r>
                        <a:rPr lang="en-US" dirty="0" smtClean="0"/>
                        <a:t>3</a:t>
                      </a:r>
                      <a:r>
                        <a:rPr lang="en-US" baseline="30000" dirty="0" smtClean="0"/>
                        <a:t>rd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</a:t>
                      </a:r>
                      <a:r>
                        <a:rPr lang="en-US" sz="1200" baseline="0" dirty="0" smtClean="0"/>
                        <a:t> above plus “using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Keyboarding skills</a:t>
                      </a:r>
                      <a:r>
                        <a:rPr lang="en-US" sz="1200" baseline="0" dirty="0" smtClean="0"/>
                        <a:t>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</a:t>
                      </a:r>
                      <a:r>
                        <a:rPr lang="en-US" sz="1200" baseline="0" dirty="0" smtClean="0"/>
                        <a:t> plus “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digital sources </a:t>
                      </a:r>
                      <a:r>
                        <a:rPr lang="en-US" sz="1200" baseline="0" dirty="0" smtClean="0"/>
                        <a:t>&amp; take notes &amp; sort evidence”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Report on topic</a:t>
                      </a:r>
                      <a:r>
                        <a:rPr lang="en-US" sz="1200" dirty="0" smtClean="0"/>
                        <a:t>,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understandable pace</a:t>
                      </a:r>
                      <a:r>
                        <a:rPr lang="en-US" sz="1200" baseline="0" dirty="0" smtClean="0"/>
                        <a:t>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</a:t>
                      </a:r>
                      <a:r>
                        <a:rPr lang="en-US" sz="1200" baseline="0" dirty="0" smtClean="0"/>
                        <a:t> plus “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add audio recordings &amp; displays to presentations</a:t>
                      </a:r>
                      <a:r>
                        <a:rPr lang="en-US" sz="1200" baseline="0" dirty="0" smtClean="0"/>
                        <a:t>”</a:t>
                      </a:r>
                      <a:endParaRPr lang="en-US" sz="1200" dirty="0"/>
                    </a:p>
                  </a:txBody>
                  <a:tcPr/>
                </a:tc>
              </a:tr>
              <a:tr h="490177"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All above plus</a:t>
                      </a:r>
                      <a:r>
                        <a:rPr lang="en-US" sz="1200" baseline="0" dirty="0" smtClean="0"/>
                        <a:t> “Type a min. of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1 page in a single setting</a:t>
                      </a:r>
                      <a:r>
                        <a:rPr lang="en-US" sz="1200" baseline="0" dirty="0" smtClean="0"/>
                        <a:t>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 provide a list of sources”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“relevant, descriptive</a:t>
                      </a:r>
                      <a:r>
                        <a:rPr lang="en-US" sz="1200" baseline="0" dirty="0" smtClean="0"/>
                        <a:t> details “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“include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multimedia component</a:t>
                      </a:r>
                      <a:r>
                        <a:rPr lang="en-US" sz="1200" dirty="0" smtClean="0"/>
                        <a:t>s”</a:t>
                      </a:r>
                      <a:endParaRPr lang="en-US" sz="1200" dirty="0"/>
                    </a:p>
                  </a:txBody>
                  <a:tcPr/>
                </a:tc>
              </a:tr>
              <a:tr h="469943">
                <a:tc>
                  <a:txBody>
                    <a:bodyPr/>
                    <a:lstStyle/>
                    <a:p>
                      <a:r>
                        <a:rPr lang="en-US" dirty="0" smtClean="0"/>
                        <a:t>5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“type a min of 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2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pages in a single setting”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“summarize or paraphrase info.</a:t>
                      </a:r>
                      <a:r>
                        <a:rPr lang="en-US" sz="1200" baseline="0" dirty="0" smtClean="0"/>
                        <a:t> in notes”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present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an opinion, </a:t>
                      </a:r>
                      <a:r>
                        <a:rPr lang="en-US" sz="1200" baseline="0" dirty="0" smtClean="0"/>
                        <a:t>sequencing ideas”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graphics,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 music, images, sound </a:t>
                      </a:r>
                      <a:r>
                        <a:rPr lang="en-US" sz="1200" baseline="0" dirty="0" smtClean="0"/>
                        <a:t>etc…”</a:t>
                      </a:r>
                      <a:endParaRPr lang="en-US" sz="1200" dirty="0"/>
                    </a:p>
                  </a:txBody>
                  <a:tcPr/>
                </a:tc>
              </a:tr>
              <a:tr h="490177">
                <a:tc>
                  <a:txBody>
                    <a:bodyPr/>
                    <a:lstStyle/>
                    <a:p>
                      <a:r>
                        <a:rPr lang="en-US" dirty="0" smtClean="0"/>
                        <a:t>6</a:t>
                      </a:r>
                      <a:r>
                        <a:rPr lang="en-US" baseline="30000" dirty="0" smtClean="0"/>
                        <a:t>th</a:t>
                      </a:r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</a:t>
                      </a:r>
                      <a:r>
                        <a:rPr lang="en-US" sz="1200" baseline="0" dirty="0" smtClean="0"/>
                        <a:t> plus “type a min of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3 pages in a single setting”</a:t>
                      </a:r>
                      <a:endParaRPr lang="en-US" sz="1200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</a:t>
                      </a:r>
                      <a:r>
                        <a:rPr lang="en-US" sz="1200" baseline="0" dirty="0" smtClean="0"/>
                        <a:t> plus “assess credibility of sources and </a:t>
                      </a:r>
                      <a:r>
                        <a:rPr lang="en-US" sz="1200" b="1" u="sng" baseline="0" dirty="0" smtClean="0">
                          <a:solidFill>
                            <a:srgbClr val="FF0000"/>
                          </a:solidFill>
                        </a:rPr>
                        <a:t>avoid plagiarism</a:t>
                      </a:r>
                      <a:r>
                        <a:rPr lang="en-US" sz="1200" baseline="0" dirty="0" smtClean="0"/>
                        <a:t>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baseline="0" dirty="0" smtClean="0"/>
                        <a:t>above plus “present claims and findings”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</a:tr>
              <a:tr h="490177">
                <a:tc>
                  <a:txBody>
                    <a:bodyPr/>
                    <a:lstStyle/>
                    <a:p>
                      <a:r>
                        <a:rPr lang="en-US" dirty="0" smtClean="0"/>
                        <a:t>7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“linking and citing sources”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“following a standard format of citation”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“clarify claims and emphasize salient points</a:t>
                      </a:r>
                      <a:endParaRPr lang="en-US" sz="1200" dirty="0"/>
                    </a:p>
                  </a:txBody>
                  <a:tcPr/>
                </a:tc>
              </a:tr>
              <a:tr h="490177">
                <a:tc>
                  <a:txBody>
                    <a:bodyPr/>
                    <a:lstStyle/>
                    <a:p>
                      <a:r>
                        <a:rPr lang="en-US" dirty="0" smtClean="0"/>
                        <a:t>8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</a:t>
                      </a:r>
                      <a:r>
                        <a:rPr lang="en-US" sz="1200" baseline="0" dirty="0" smtClean="0"/>
                        <a:t> plus “present relationships b/t info”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</a:p>
                    <a:p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</a:t>
                      </a:r>
                      <a:r>
                        <a:rPr lang="en-US" sz="1200" dirty="0" smtClean="0">
                          <a:solidFill>
                            <a:srgbClr val="FF0000"/>
                          </a:solidFill>
                        </a:rPr>
                        <a:t>add interest</a:t>
                      </a:r>
                      <a:r>
                        <a:rPr lang="en-US" sz="1200" dirty="0" smtClean="0"/>
                        <a:t>”</a:t>
                      </a:r>
                      <a:endParaRPr lang="en-US" sz="1200" dirty="0"/>
                    </a:p>
                  </a:txBody>
                  <a:tcPr/>
                </a:tc>
              </a:tr>
              <a:tr h="490177">
                <a:tc>
                  <a:txBody>
                    <a:bodyPr/>
                    <a:lstStyle/>
                    <a:p>
                      <a:r>
                        <a:rPr lang="en-US" dirty="0" smtClean="0"/>
                        <a:t>9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 “collaboration”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“use</a:t>
                      </a:r>
                      <a:r>
                        <a:rPr lang="en-US" sz="1200" baseline="0" dirty="0" smtClean="0"/>
                        <a:t> 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advanced searche</a:t>
                      </a:r>
                      <a:r>
                        <a:rPr lang="en-US" sz="1200" baseline="0" dirty="0" smtClean="0"/>
                        <a:t>s, flow of ideas”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“support evidence clearly, concisely…”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</a:t>
                      </a:r>
                      <a:r>
                        <a:rPr lang="en-US" sz="1200" baseline="0" dirty="0" smtClean="0"/>
                        <a:t> “</a:t>
                      </a:r>
                      <a:r>
                        <a:rPr lang="en-US" sz="1200" baseline="0" dirty="0" smtClean="0">
                          <a:solidFill>
                            <a:srgbClr val="FF0000"/>
                          </a:solidFill>
                        </a:rPr>
                        <a:t>strategic use of digital media</a:t>
                      </a:r>
                      <a:r>
                        <a:rPr lang="en-US" sz="1200" baseline="0" dirty="0" smtClean="0"/>
                        <a:t>”</a:t>
                      </a:r>
                      <a:endParaRPr lang="en-US" sz="1200" dirty="0"/>
                    </a:p>
                  </a:txBody>
                  <a:tcPr/>
                </a:tc>
              </a:tr>
              <a:tr h="327789">
                <a:tc>
                  <a:txBody>
                    <a:bodyPr/>
                    <a:lstStyle/>
                    <a:p>
                      <a:r>
                        <a:rPr lang="en-US" dirty="0" smtClean="0"/>
                        <a:t>10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</a:tr>
              <a:tr h="437659">
                <a:tc>
                  <a:txBody>
                    <a:bodyPr/>
                    <a:lstStyle/>
                    <a:p>
                      <a:r>
                        <a:rPr lang="en-US" dirty="0" smtClean="0"/>
                        <a:t>11</a:t>
                      </a:r>
                      <a:r>
                        <a:rPr lang="en-US" baseline="30000" dirty="0" smtClean="0"/>
                        <a:t>th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 plus adding feedback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Above</a:t>
                      </a:r>
                      <a:r>
                        <a:rPr lang="en-US" sz="1200" baseline="0" dirty="0" smtClean="0"/>
                        <a:t> plus “multiple digital sources”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</a:tr>
              <a:tr h="437659">
                <a:tc>
                  <a:txBody>
                    <a:bodyPr/>
                    <a:lstStyle/>
                    <a:p>
                      <a:r>
                        <a:rPr lang="en-US" dirty="0" smtClean="0"/>
                        <a:t>12</a:t>
                      </a:r>
                      <a:r>
                        <a:rPr lang="en-US" baseline="30000" dirty="0" smtClean="0"/>
                        <a:t>th</a:t>
                      </a:r>
                      <a:r>
                        <a:rPr lang="en-US" dirty="0" smtClean="0"/>
                        <a:t>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200" dirty="0" smtClean="0"/>
                        <a:t>Same as above</a:t>
                      </a:r>
                      <a:endParaRPr lang="en-US" sz="12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618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Learning in Hand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600200"/>
            <a:ext cx="8610600" cy="5257800"/>
          </a:xfrm>
        </p:spPr>
        <p:txBody>
          <a:bodyPr>
            <a:normAutofit lnSpcReduction="10000"/>
          </a:bodyPr>
          <a:lstStyle/>
          <a:p>
            <a:pPr>
              <a:buFont typeface="Symbol" pitchFamily="18" charset="2"/>
              <a:buChar char="~"/>
            </a:pPr>
            <a:r>
              <a:rPr lang="en-US" sz="3200" dirty="0" smtClean="0"/>
              <a:t>handhelds can play a big part in </a:t>
            </a:r>
            <a:r>
              <a:rPr lang="en-US" sz="3600" b="1" u="sng" dirty="0" smtClean="0">
                <a:solidFill>
                  <a:srgbClr val="00B0F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project based learning</a:t>
            </a:r>
          </a:p>
          <a:p>
            <a:pPr>
              <a:buFont typeface="Symbol" pitchFamily="18" charset="2"/>
              <a:buChar char="~"/>
            </a:pPr>
            <a:r>
              <a:rPr lang="en-US" sz="3200" dirty="0" smtClean="0"/>
              <a:t>“Not only do projects </a:t>
            </a:r>
            <a:r>
              <a:rPr lang="en-U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motivate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3200" dirty="0" smtClean="0"/>
              <a:t>students because they use </a:t>
            </a:r>
            <a:r>
              <a:rPr lang="en-U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exciting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handheld technology, but they also lend themselves to student </a:t>
            </a:r>
            <a:r>
              <a:rPr lang="en-U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voice</a:t>
            </a:r>
            <a:r>
              <a:rPr lang="en-US" sz="3200" dirty="0" smtClean="0">
                <a:solidFill>
                  <a:srgbClr val="FF0000"/>
                </a:solidFill>
              </a:rPr>
              <a:t> </a:t>
            </a:r>
            <a:r>
              <a:rPr lang="en-US" sz="3200" dirty="0" smtClean="0"/>
              <a:t>and </a:t>
            </a:r>
            <a:r>
              <a:rPr lang="en-US" sz="43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choice </a:t>
            </a:r>
            <a:r>
              <a:rPr lang="en-US" sz="3200" dirty="0" smtClean="0"/>
              <a:t>in their own learning”  </a:t>
            </a:r>
            <a:r>
              <a:rPr lang="en-US" i="1" dirty="0" smtClean="0"/>
              <a:t>Tony Vincent</a:t>
            </a:r>
          </a:p>
          <a:p>
            <a:pPr>
              <a:buFont typeface="Symbol" pitchFamily="18" charset="2"/>
              <a:buChar char="~"/>
            </a:pPr>
            <a:r>
              <a:rPr lang="en-US" sz="3200" b="1" dirty="0">
                <a:solidFill>
                  <a:schemeClr val="tx2"/>
                </a:solidFill>
                <a:hlinkClick r:id="rId3"/>
              </a:rPr>
              <a:t>http://</a:t>
            </a:r>
            <a:r>
              <a:rPr lang="en-US" sz="3200" b="1" dirty="0" smtClean="0">
                <a:solidFill>
                  <a:schemeClr val="tx2"/>
                </a:solidFill>
                <a:hlinkClick r:id="rId3"/>
              </a:rPr>
              <a:t>youtu.be/nbiBCx5rii4</a:t>
            </a:r>
            <a:r>
              <a:rPr lang="en-US" sz="3200" b="1" dirty="0" smtClean="0">
                <a:solidFill>
                  <a:schemeClr val="tx2"/>
                </a:solidFill>
              </a:rPr>
              <a:t> </a:t>
            </a:r>
            <a:r>
              <a:rPr lang="en-US" sz="1500" dirty="0" smtClean="0"/>
              <a:t>(learning in hand part 1-10 min)</a:t>
            </a:r>
            <a:endParaRPr lang="en-US" dirty="0" smtClean="0"/>
          </a:p>
          <a:p>
            <a:pPr marL="0" indent="0">
              <a:buNone/>
            </a:pPr>
            <a:r>
              <a:rPr lang="en-US" sz="3200" dirty="0"/>
              <a:t>	</a:t>
            </a:r>
            <a:r>
              <a:rPr lang="en-US" sz="2400" i="1" dirty="0" smtClean="0">
                <a:solidFill>
                  <a:schemeClr val="accent1">
                    <a:lumMod val="75000"/>
                  </a:schemeClr>
                </a:solidFill>
              </a:rPr>
              <a:t>(What makes a good vice President)</a:t>
            </a: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652791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1143000"/>
          </a:xfrm>
        </p:spPr>
        <p:txBody>
          <a:bodyPr/>
          <a:lstStyle/>
          <a:p>
            <a:r>
              <a:rPr lang="en-US" dirty="0" smtClean="0"/>
              <a:t>Project Based Learnin</a:t>
            </a:r>
            <a:r>
              <a:rPr lang="en-US" dirty="0"/>
              <a:t>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599" cy="4800599"/>
          </a:xfrm>
        </p:spPr>
        <p:txBody>
          <a:bodyPr>
            <a:normAutofit fontScale="92500"/>
          </a:bodyPr>
          <a:lstStyle/>
          <a:p>
            <a:pPr>
              <a:buFont typeface="Symbol" pitchFamily="18" charset="2"/>
              <a:buChar char="~"/>
            </a:pPr>
            <a:r>
              <a:rPr lang="en-US" sz="3200" dirty="0" smtClean="0"/>
              <a:t>Students work over an extended period of time answering a </a:t>
            </a:r>
            <a:r>
              <a:rPr lang="en-US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Driving Question </a:t>
            </a:r>
            <a:r>
              <a:rPr lang="en-US" i="1" dirty="0" smtClean="0"/>
              <a:t>(open ended)</a:t>
            </a:r>
            <a:endParaRPr lang="en-US" i="1" dirty="0"/>
          </a:p>
          <a:p>
            <a:pPr>
              <a:buFont typeface="Symbol" pitchFamily="18" charset="2"/>
              <a:buChar char="~"/>
            </a:pPr>
            <a:r>
              <a:rPr lang="en-US" sz="3200" dirty="0" smtClean="0"/>
              <a:t>The question is so deep that is requires students to </a:t>
            </a:r>
            <a:r>
              <a:rPr lang="en-US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create a project </a:t>
            </a:r>
            <a:r>
              <a:rPr lang="en-US" sz="3200" dirty="0" smtClean="0"/>
              <a:t>to share their findings with </a:t>
            </a:r>
            <a:r>
              <a:rPr lang="en-US" sz="3200" dirty="0" smtClean="0"/>
              <a:t>others</a:t>
            </a:r>
          </a:p>
          <a:p>
            <a:pPr>
              <a:buFont typeface="Symbol" pitchFamily="18" charset="2"/>
              <a:buChar char="~"/>
            </a:pPr>
            <a:r>
              <a:rPr lang="en-US" sz="36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Can’t be answered with Copy and Paste</a:t>
            </a:r>
            <a:endParaRPr lang="en-US" sz="36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Symbol" pitchFamily="18" charset="2"/>
              <a:buChar char="~"/>
            </a:pPr>
            <a:r>
              <a:rPr lang="en-US" sz="3200" dirty="0" smtClean="0"/>
              <a:t>Incorporates many different subjects to deepen learning (cross curriculum) </a:t>
            </a:r>
            <a:r>
              <a:rPr lang="en-US" sz="32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CCSS</a:t>
            </a:r>
            <a:endParaRPr lang="en-US" sz="32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574408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252728"/>
          </a:xfrm>
        </p:spPr>
        <p:txBody>
          <a:bodyPr/>
          <a:lstStyle/>
          <a:p>
            <a:r>
              <a:rPr lang="en-US" dirty="0" smtClean="0"/>
              <a:t>Digital Story Telling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152400" y="2133600"/>
            <a:ext cx="8839199" cy="4495799"/>
          </a:xfrm>
        </p:spPr>
        <p:txBody>
          <a:bodyPr>
            <a:noAutofit/>
          </a:bodyPr>
          <a:lstStyle/>
          <a:p>
            <a:r>
              <a:rPr lang="en-US" sz="2800" dirty="0" smtClean="0"/>
              <a:t>Transform </a:t>
            </a:r>
            <a:r>
              <a:rPr lang="en-US" sz="2800" dirty="0"/>
              <a:t>your students' writing into a visual masterpiece that is filled with voice and emotion, while enhancing critical thinking skills. </a:t>
            </a:r>
            <a:endParaRPr lang="en-US" sz="2800" dirty="0" smtClean="0"/>
          </a:p>
          <a:p>
            <a:r>
              <a:rPr lang="en-US" sz="3200" b="1" dirty="0" smtClean="0">
                <a:solidFill>
                  <a:srgbClr val="FF0000"/>
                </a:solidFill>
              </a:rPr>
              <a:t>Replace the traditional PowerPoint Project</a:t>
            </a:r>
          </a:p>
          <a:p>
            <a:r>
              <a:rPr lang="en-US" sz="2800" dirty="0" smtClean="0">
                <a:solidFill>
                  <a:srgbClr val="002060"/>
                </a:solidFill>
              </a:rPr>
              <a:t>The </a:t>
            </a:r>
            <a:r>
              <a:rPr lang="en-US" sz="2800" dirty="0" err="1">
                <a:solidFill>
                  <a:srgbClr val="002060"/>
                </a:solidFill>
              </a:rPr>
              <a:t>iPad</a:t>
            </a:r>
            <a:r>
              <a:rPr lang="en-US" sz="2800" dirty="0">
                <a:solidFill>
                  <a:srgbClr val="002060"/>
                </a:solidFill>
              </a:rPr>
              <a:t> takes digital storytelling to a new </a:t>
            </a:r>
            <a:r>
              <a:rPr lang="en-US" sz="2800" dirty="0" smtClean="0">
                <a:solidFill>
                  <a:srgbClr val="002060"/>
                </a:solidFill>
              </a:rPr>
              <a:t>level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</a:rPr>
              <a:t>easier</a:t>
            </a:r>
          </a:p>
          <a:p>
            <a:pPr lvl="1"/>
            <a:r>
              <a:rPr lang="en-US" sz="2800" dirty="0" smtClean="0">
                <a:solidFill>
                  <a:srgbClr val="002060"/>
                </a:solidFill>
              </a:rPr>
              <a:t>engaging </a:t>
            </a:r>
            <a:r>
              <a:rPr lang="en-US" sz="2800" dirty="0">
                <a:solidFill>
                  <a:srgbClr val="002060"/>
                </a:solidFill>
              </a:rPr>
              <a:t>for students of all grade levels as well as </a:t>
            </a:r>
            <a:r>
              <a:rPr lang="en-US" sz="2800" dirty="0" smtClean="0">
                <a:solidFill>
                  <a:srgbClr val="002060"/>
                </a:solidFill>
              </a:rPr>
              <a:t>teachers</a:t>
            </a:r>
            <a:r>
              <a:rPr lang="en-US" sz="2800" dirty="0">
                <a:solidFill>
                  <a:srgbClr val="002060"/>
                </a:solidFill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98221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Great Project Examples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200" dirty="0" smtClean="0">
                <a:hlinkClick r:id="rId3"/>
              </a:rPr>
              <a:t>4</a:t>
            </a:r>
            <a:r>
              <a:rPr lang="en-US" sz="3200" baseline="30000" dirty="0" smtClean="0">
                <a:hlinkClick r:id="rId3"/>
              </a:rPr>
              <a:t>th</a:t>
            </a:r>
            <a:r>
              <a:rPr lang="en-US" sz="3200" dirty="0" smtClean="0">
                <a:hlinkClick r:id="rId3"/>
              </a:rPr>
              <a:t> Grade Animal Assignment</a:t>
            </a:r>
            <a:r>
              <a:rPr lang="en-US" sz="3200" dirty="0"/>
              <a:t> </a:t>
            </a:r>
            <a:r>
              <a:rPr lang="en-US" sz="2000" dirty="0" smtClean="0"/>
              <a:t>(8 minutes)</a:t>
            </a:r>
            <a:endParaRPr lang="en-US" sz="3200" dirty="0" smtClean="0"/>
          </a:p>
          <a:p>
            <a:pPr lvl="1"/>
            <a:r>
              <a:rPr lang="en-US" sz="2800" dirty="0" smtClean="0"/>
              <a:t>Created a mini documentary on an animal of their choice</a:t>
            </a:r>
          </a:p>
          <a:p>
            <a:pPr lvl="1"/>
            <a:r>
              <a:rPr lang="en-US" sz="2800" dirty="0" smtClean="0">
                <a:hlinkClick r:id="rId4"/>
              </a:rPr>
              <a:t>www.vimeo.com/channels/animalproject</a:t>
            </a:r>
            <a:endParaRPr lang="en-US" sz="2800" dirty="0" smtClean="0"/>
          </a:p>
          <a:p>
            <a:pPr lvl="1"/>
            <a:endParaRPr lang="en-US" sz="2800" dirty="0" smtClean="0"/>
          </a:p>
          <a:p>
            <a:pPr lvl="1"/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575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Project Ideas and Strategies</a:t>
            </a:r>
            <a:endParaRPr lang="en-US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2"/>
              </a:rPr>
              <a:t>Teaching Channel.org</a:t>
            </a:r>
            <a:endParaRPr lang="en-US" dirty="0" smtClean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hlinkClick r:id="rId3"/>
              </a:rPr>
              <a:t>Pirate Technology Page</a:t>
            </a:r>
            <a:r>
              <a:rPr lang="en-US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400" i="1" dirty="0" smtClean="0"/>
              <a:t>(Greenland School District)</a:t>
            </a:r>
          </a:p>
          <a:p>
            <a:r>
              <a:rPr lang="en-US" dirty="0" err="1" smtClean="0"/>
              <a:t>TeacherCast</a:t>
            </a:r>
            <a:r>
              <a:rPr lang="en-US" dirty="0" smtClean="0"/>
              <a:t> App (great podcasts!)</a:t>
            </a:r>
          </a:p>
          <a:p>
            <a:r>
              <a:rPr lang="en-US" dirty="0" smtClean="0"/>
              <a:t>Google It!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91200" y="2895600"/>
            <a:ext cx="2895600" cy="344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9400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762000"/>
            <a:ext cx="8229600" cy="1143000"/>
          </a:xfrm>
        </p:spPr>
        <p:txBody>
          <a:bodyPr>
            <a:normAutofit/>
          </a:bodyPr>
          <a:lstStyle/>
          <a:p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Movie Making Apps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676655" y="2679192"/>
            <a:ext cx="5329290" cy="3447288"/>
          </a:xfrm>
        </p:spPr>
        <p:txBody>
          <a:bodyPr>
            <a:normAutofit/>
          </a:bodyPr>
          <a:lstStyle/>
          <a:p>
            <a:r>
              <a:rPr lang="en-US" dirty="0" smtClean="0"/>
              <a:t>iMovie $4.99</a:t>
            </a:r>
          </a:p>
          <a:p>
            <a:r>
              <a:rPr lang="en-US" dirty="0" smtClean="0"/>
              <a:t>Reel director $1.99</a:t>
            </a:r>
          </a:p>
          <a:p>
            <a:r>
              <a:rPr lang="en-US" dirty="0" smtClean="0"/>
              <a:t>Splice</a:t>
            </a:r>
          </a:p>
          <a:p>
            <a:r>
              <a:rPr lang="en-US" dirty="0" smtClean="0"/>
              <a:t>Video Star </a:t>
            </a:r>
            <a:r>
              <a:rPr lang="en-US" i="1" dirty="0" smtClean="0">
                <a:solidFill>
                  <a:srgbClr val="FF0000"/>
                </a:solidFill>
              </a:rPr>
              <a:t>(music videos only)</a:t>
            </a:r>
          </a:p>
          <a:p>
            <a:r>
              <a:rPr lang="en-US" dirty="0" err="1" smtClean="0"/>
              <a:t>Videolicious</a:t>
            </a:r>
            <a:endParaRPr lang="en-US" dirty="0" smtClean="0"/>
          </a:p>
          <a:p>
            <a:endParaRPr lang="en-US" dirty="0"/>
          </a:p>
        </p:txBody>
      </p:sp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7468" y="3927633"/>
            <a:ext cx="1322135" cy="1294446"/>
          </a:xfrm>
          <a:prstGeom prst="rect">
            <a:avLst/>
          </a:prstGeom>
        </p:spPr>
      </p:pic>
      <p:pic>
        <p:nvPicPr>
          <p:cNvPr id="6" name="Content Placeholder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5014" y="804587"/>
            <a:ext cx="2474589" cy="247458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1606" y="3306885"/>
            <a:ext cx="1288600" cy="129568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76" y="4808103"/>
            <a:ext cx="1905266" cy="189574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600" y="5209309"/>
            <a:ext cx="1297402" cy="12974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72015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14:flythroug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180</TotalTime>
  <Words>858</Words>
  <Application>Microsoft Office PowerPoint</Application>
  <PresentationFormat>On-screen Show (4:3)</PresentationFormat>
  <Paragraphs>186</Paragraphs>
  <Slides>20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1" baseType="lpstr">
      <vt:lpstr>Flow</vt:lpstr>
      <vt:lpstr>Digital Storytelling and CCSS</vt:lpstr>
      <vt:lpstr>Easy Enough for Elijah</vt:lpstr>
      <vt:lpstr>PowerPoint Presentation</vt:lpstr>
      <vt:lpstr>Learning in Hand</vt:lpstr>
      <vt:lpstr>Project Based Learning</vt:lpstr>
      <vt:lpstr>Digital Story Telling</vt:lpstr>
      <vt:lpstr>Great Project Examples</vt:lpstr>
      <vt:lpstr>Project Ideas and Strategies</vt:lpstr>
      <vt:lpstr>Movie Making Apps</vt:lpstr>
      <vt:lpstr>Book Creating Apps</vt:lpstr>
      <vt:lpstr> Recording WhiteBoard Apps</vt:lpstr>
      <vt:lpstr>Puppet Apps</vt:lpstr>
      <vt:lpstr>Creativity Apps</vt:lpstr>
      <vt:lpstr>Talking Apps</vt:lpstr>
      <vt:lpstr>Photography Apps</vt:lpstr>
      <vt:lpstr>Productivity Apps</vt:lpstr>
      <vt:lpstr>Tutorial/Storage Apps</vt:lpstr>
      <vt:lpstr>Presentation Apps</vt:lpstr>
      <vt:lpstr>Grading Projects</vt:lpstr>
      <vt:lpstr>Tiffany Abner Technology Integration Specialist Greenland School District  e-mail: tabner@greenlandsd.com                     @ tiffyabner Look for me on LinkedIN</vt:lpstr>
    </vt:vector>
  </TitlesOfParts>
  <Company>HP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Project Based Learning  and CCSS</dc:title>
  <dc:creator>tabner</dc:creator>
  <cp:lastModifiedBy>tabner</cp:lastModifiedBy>
  <cp:revision>33</cp:revision>
  <dcterms:created xsi:type="dcterms:W3CDTF">2012-06-13T15:38:46Z</dcterms:created>
  <dcterms:modified xsi:type="dcterms:W3CDTF">2012-06-14T14:25:48Z</dcterms:modified>
</cp:coreProperties>
</file>